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2"/>
  </p:notesMasterIdLst>
  <p:sldIdLst>
    <p:sldId id="256" r:id="rId2"/>
    <p:sldId id="259" r:id="rId3"/>
    <p:sldId id="258" r:id="rId4"/>
    <p:sldId id="257" r:id="rId5"/>
    <p:sldId id="260" r:id="rId6"/>
    <p:sldId id="267" r:id="rId7"/>
    <p:sldId id="310" r:id="rId8"/>
    <p:sldId id="311" r:id="rId9"/>
    <p:sldId id="312" r:id="rId10"/>
    <p:sldId id="443" r:id="rId11"/>
    <p:sldId id="362" r:id="rId12"/>
    <p:sldId id="314" r:id="rId13"/>
    <p:sldId id="440" r:id="rId14"/>
    <p:sldId id="316" r:id="rId15"/>
    <p:sldId id="352" r:id="rId16"/>
    <p:sldId id="361" r:id="rId17"/>
    <p:sldId id="292" r:id="rId18"/>
    <p:sldId id="351" r:id="rId19"/>
    <p:sldId id="265" r:id="rId20"/>
    <p:sldId id="442" r:id="rId21"/>
    <p:sldId id="358" r:id="rId22"/>
    <p:sldId id="353" r:id="rId23"/>
    <p:sldId id="283" r:id="rId24"/>
    <p:sldId id="354" r:id="rId25"/>
    <p:sldId id="355" r:id="rId26"/>
    <p:sldId id="356" r:id="rId27"/>
    <p:sldId id="357" r:id="rId28"/>
    <p:sldId id="359" r:id="rId29"/>
    <p:sldId id="264" r:id="rId30"/>
    <p:sldId id="444" r:id="rId31"/>
    <p:sldId id="437" r:id="rId32"/>
    <p:sldId id="390" r:id="rId33"/>
    <p:sldId id="398" r:id="rId34"/>
    <p:sldId id="393" r:id="rId35"/>
    <p:sldId id="360" r:id="rId36"/>
    <p:sldId id="364" r:id="rId37"/>
    <p:sldId id="363" r:id="rId38"/>
    <p:sldId id="432" r:id="rId39"/>
    <p:sldId id="445" r:id="rId40"/>
    <p:sldId id="321" r:id="rId41"/>
    <p:sldId id="370" r:id="rId42"/>
    <p:sldId id="434" r:id="rId43"/>
    <p:sldId id="446" r:id="rId44"/>
    <p:sldId id="433" r:id="rId45"/>
    <p:sldId id="367" r:id="rId46"/>
    <p:sldId id="449" r:id="rId47"/>
    <p:sldId id="439" r:id="rId48"/>
    <p:sldId id="450" r:id="rId49"/>
    <p:sldId id="447" r:id="rId50"/>
    <p:sldId id="448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E1F1"/>
    <a:srgbClr val="5B9BD5"/>
    <a:srgbClr val="520015"/>
    <a:srgbClr val="29A5C0"/>
    <a:srgbClr val="C3E5EE"/>
    <a:srgbClr val="83D0BB"/>
    <a:srgbClr val="E38A95"/>
    <a:srgbClr val="B7E5DA"/>
    <a:srgbClr val="F4BA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78747" autoAdjust="0"/>
  </p:normalViewPr>
  <p:slideViewPr>
    <p:cSldViewPr snapToGrid="0">
      <p:cViewPr varScale="1">
        <p:scale>
          <a:sx n="75" d="100"/>
          <a:sy n="75" d="100"/>
        </p:scale>
        <p:origin x="2060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png>
</file>

<file path=ppt/media/image3.png>
</file>

<file path=ppt/media/image31.png>
</file>

<file path=ppt/media/image32.png>
</file>

<file path=ppt/media/image33.png>
</file>

<file path=ppt/media/image34.jpeg>
</file>

<file path=ppt/media/image35.jpeg>
</file>

<file path=ppt/media/image36.png>
</file>

<file path=ppt/media/image37.png>
</file>

<file path=ppt/media/image38.png>
</file>

<file path=ppt/media/image39.jpeg>
</file>

<file path=ppt/media/image4.jpeg>
</file>

<file path=ppt/media/image40.jpe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jpeg>
</file>

<file path=ppt/media/image52.jpg>
</file>

<file path=ppt/media/image53.jpeg>
</file>

<file path=ppt/media/image54.png>
</file>

<file path=ppt/media/image55.jpg>
</file>

<file path=ppt/media/image56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74D40E-AFE9-4244-A267-FE671683A810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AB24FD-168D-447A-9965-CFD416EB0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868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0583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67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0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295C4-FD42-4831-A5A7-4E963A6F2E7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0703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1735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9932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540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DB0DCC-0B0D-4041-A35D-730E6756667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5202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295C4-FD42-4831-A5A7-4E963A6F2E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2134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37B24A-C135-4201-A94F-C95AAB5A5BC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065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29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132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514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295C4-FD42-4831-A5A7-4E963A6F2E7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770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66BBB3-9819-46A4-A4AD-477806ECFC5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837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474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14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C0D82-93D9-4640-8F2D-7A40B28FE5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332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553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429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590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48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B24FD-168D-447A-9965-CFD416EB035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996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35D4E8-9CA9-4F8D-A5B2-A78B526768B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34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06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23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42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33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759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716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50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2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13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076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06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FAF32-207E-457B-B7E2-D181E8B8FDA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B2190-269E-4082-8F7E-8916670EA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950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outu.be/fCd6B5HRaZ8" TargetMode="External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2928508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https://www.ncbi.nlm.nih.gov/pubmed/25431634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eg"/><Relationship Id="rId4" Type="http://schemas.openxmlformats.org/officeDocument/2006/relationships/hyperlink" Target="https://www.nature.com/nrg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K1VSYjuw6os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8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s://www.nature.com/n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7" Type="http://schemas.openxmlformats.org/officeDocument/2006/relationships/image" Target="../media/image56.pn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jpg"/><Relationship Id="rId5" Type="http://schemas.openxmlformats.org/officeDocument/2006/relationships/image" Target="../media/image54.png"/><Relationship Id="rId4" Type="http://schemas.openxmlformats.org/officeDocument/2006/relationships/image" Target="../media/image5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CE88AF4-FDDE-CF10-E56E-80BEFDC143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347105"/>
            <a:ext cx="6858000" cy="1655762"/>
          </a:xfrm>
        </p:spPr>
        <p:txBody>
          <a:bodyPr/>
          <a:lstStyle/>
          <a:p>
            <a:r>
              <a:rPr lang="en-US" dirty="0"/>
              <a:t>Nicholette (Palmer) Allred</a:t>
            </a:r>
          </a:p>
          <a:p>
            <a:r>
              <a:rPr lang="en-US" dirty="0"/>
              <a:t>Professor, Department of Biochemistry</a:t>
            </a:r>
          </a:p>
          <a:p>
            <a:r>
              <a:rPr lang="en-US" dirty="0"/>
              <a:t>nallred@wakehealth.edu</a:t>
            </a:r>
          </a:p>
        </p:txBody>
      </p:sp>
      <p:pic>
        <p:nvPicPr>
          <p:cNvPr id="19458" name="Picture 2" descr="Cancer Bioinformatics Q&amp;A: : : : : Indiana University">
            <a:extLst>
              <a:ext uri="{FF2B5EF4-FFF2-40B4-BE49-F238E27FC236}">
                <a16:creationId xmlns:a16="http://schemas.microsoft.com/office/drawing/2014/main" id="{691A5456-6CB9-332D-753C-1AAAA8AC0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70591"/>
            <a:ext cx="9144000" cy="206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3BD420-086C-3A4F-67FF-087A14C1B4CF}"/>
              </a:ext>
            </a:extLst>
          </p:cNvPr>
          <p:cNvSpPr txBox="1"/>
          <p:nvPr/>
        </p:nvSpPr>
        <p:spPr>
          <a:xfrm>
            <a:off x="2777066" y="1034160"/>
            <a:ext cx="590899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520015"/>
                </a:solidFill>
                <a:latin typeface="Franklin Gothic Demi" panose="020B0703020102020204" pitchFamily="34" charset="0"/>
                <a:cs typeface="Aharoni" panose="02010803020104030203" pitchFamily="2" charset="-79"/>
              </a:rPr>
              <a:t>translational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187C2-477B-DA64-0ED0-FC1AE11E5114}"/>
              </a:ext>
            </a:extLst>
          </p:cNvPr>
          <p:cNvSpPr txBox="1"/>
          <p:nvPr/>
        </p:nvSpPr>
        <p:spPr>
          <a:xfrm>
            <a:off x="208373" y="855133"/>
            <a:ext cx="3319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CALIBIR Bootcamp 2023:</a:t>
            </a:r>
          </a:p>
        </p:txBody>
      </p:sp>
    </p:spTree>
    <p:extLst>
      <p:ext uri="{BB962C8B-B14F-4D97-AF65-F5344CB8AC3E}">
        <p14:creationId xmlns:p14="http://schemas.microsoft.com/office/powerpoint/2010/main" val="2262011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B9A1B-EDFC-07D6-1E5A-6F53EB818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Central Dogma of Biology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5E3AF6C-560B-0123-161E-5E6FAD80269D}"/>
              </a:ext>
            </a:extLst>
          </p:cNvPr>
          <p:cNvGrpSpPr/>
          <p:nvPr/>
        </p:nvGrpSpPr>
        <p:grpSpPr>
          <a:xfrm>
            <a:off x="4001963" y="5220875"/>
            <a:ext cx="1540806" cy="914400"/>
            <a:chOff x="1814492" y="5225984"/>
            <a:chExt cx="1540806" cy="9144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5D7733F-BA42-9780-EC45-C3E50CB4E429}"/>
                </a:ext>
              </a:extLst>
            </p:cNvPr>
            <p:cNvSpPr/>
            <p:nvPr/>
          </p:nvSpPr>
          <p:spPr>
            <a:xfrm>
              <a:off x="2127695" y="5225984"/>
              <a:ext cx="914400" cy="91440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C6E6E66-F31F-80DF-E182-1ECB2F528C94}"/>
                </a:ext>
              </a:extLst>
            </p:cNvPr>
            <p:cNvSpPr txBox="1"/>
            <p:nvPr/>
          </p:nvSpPr>
          <p:spPr>
            <a:xfrm>
              <a:off x="1814492" y="5420371"/>
              <a:ext cx="15408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Phenotype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3E486D2-C591-A186-9AE9-9AB265023128}"/>
              </a:ext>
            </a:extLst>
          </p:cNvPr>
          <p:cNvGrpSpPr/>
          <p:nvPr/>
        </p:nvGrpSpPr>
        <p:grpSpPr>
          <a:xfrm>
            <a:off x="4061401" y="4181610"/>
            <a:ext cx="1421928" cy="914400"/>
            <a:chOff x="1873930" y="4186719"/>
            <a:chExt cx="1421928" cy="9144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629BEC0-5770-A61A-F02E-92F50A262FAA}"/>
                </a:ext>
              </a:extLst>
            </p:cNvPr>
            <p:cNvSpPr/>
            <p:nvPr/>
          </p:nvSpPr>
          <p:spPr>
            <a:xfrm>
              <a:off x="2127695" y="4186719"/>
              <a:ext cx="914400" cy="9144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B2E983D-CC32-93D2-CA64-C53789A88099}"/>
                </a:ext>
              </a:extLst>
            </p:cNvPr>
            <p:cNvSpPr txBox="1"/>
            <p:nvPr/>
          </p:nvSpPr>
          <p:spPr>
            <a:xfrm>
              <a:off x="1873930" y="4381105"/>
              <a:ext cx="14219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Proteome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45D6512-FBF9-BF8D-5D05-F56AE46E63A2}"/>
              </a:ext>
            </a:extLst>
          </p:cNvPr>
          <p:cNvGrpSpPr/>
          <p:nvPr/>
        </p:nvGrpSpPr>
        <p:grpSpPr>
          <a:xfrm>
            <a:off x="3784402" y="3142345"/>
            <a:ext cx="1975926" cy="914400"/>
            <a:chOff x="1596931" y="3147454"/>
            <a:chExt cx="1975926" cy="9144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06A4A8-DBBF-CBB9-A2A5-A77D1A943BD5}"/>
                </a:ext>
              </a:extLst>
            </p:cNvPr>
            <p:cNvSpPr/>
            <p:nvPr/>
          </p:nvSpPr>
          <p:spPr>
            <a:xfrm>
              <a:off x="2127695" y="3147454"/>
              <a:ext cx="914400" cy="9144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9CBB6-E041-94A3-7E3C-44D8081E14F7}"/>
                </a:ext>
              </a:extLst>
            </p:cNvPr>
            <p:cNvSpPr txBox="1"/>
            <p:nvPr/>
          </p:nvSpPr>
          <p:spPr>
            <a:xfrm>
              <a:off x="1596931" y="3369726"/>
              <a:ext cx="19759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Transcriptome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236BA92-6484-8626-B356-5CCBE2049DA0}"/>
              </a:ext>
            </a:extLst>
          </p:cNvPr>
          <p:cNvGrpSpPr/>
          <p:nvPr/>
        </p:nvGrpSpPr>
        <p:grpSpPr>
          <a:xfrm>
            <a:off x="4144629" y="2103080"/>
            <a:ext cx="1255472" cy="914400"/>
            <a:chOff x="1957158" y="2108189"/>
            <a:chExt cx="1255472" cy="9144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73BE00-66AF-0241-2E7A-D96F7625968A}"/>
                </a:ext>
              </a:extLst>
            </p:cNvPr>
            <p:cNvSpPr/>
            <p:nvPr/>
          </p:nvSpPr>
          <p:spPr>
            <a:xfrm>
              <a:off x="2132409" y="2108189"/>
              <a:ext cx="914400" cy="9144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AA9563D-7F72-C970-1784-47A66BE7489A}"/>
                </a:ext>
              </a:extLst>
            </p:cNvPr>
            <p:cNvSpPr txBox="1"/>
            <p:nvPr/>
          </p:nvSpPr>
          <p:spPr>
            <a:xfrm>
              <a:off x="1957158" y="2338778"/>
              <a:ext cx="12554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Genome</a:t>
              </a:r>
            </a:p>
          </p:txBody>
        </p:sp>
      </p:grpSp>
      <p:sp>
        <p:nvSpPr>
          <p:cNvPr id="16" name="Title 3">
            <a:extLst>
              <a:ext uri="{FF2B5EF4-FFF2-40B4-BE49-F238E27FC236}">
                <a16:creationId xmlns:a16="http://schemas.microsoft.com/office/drawing/2014/main" id="{4FA3309F-4F69-1C53-E25C-B54AD590117B}"/>
              </a:ext>
            </a:extLst>
          </p:cNvPr>
          <p:cNvSpPr txBox="1">
            <a:spLocks/>
          </p:cNvSpPr>
          <p:nvPr/>
        </p:nvSpPr>
        <p:spPr>
          <a:xfrm>
            <a:off x="-383690" y="1136691"/>
            <a:ext cx="10958557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FC8F949D-9B9F-E114-6564-9AF750E1A55D}"/>
              </a:ext>
            </a:extLst>
          </p:cNvPr>
          <p:cNvSpPr/>
          <p:nvPr/>
        </p:nvSpPr>
        <p:spPr>
          <a:xfrm>
            <a:off x="4635677" y="2961558"/>
            <a:ext cx="273378" cy="4047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8">
            <a:extLst>
              <a:ext uri="{FF2B5EF4-FFF2-40B4-BE49-F238E27FC236}">
                <a16:creationId xmlns:a16="http://schemas.microsoft.com/office/drawing/2014/main" id="{9B29CEC3-B269-5D14-199B-20A5527A2FA3}"/>
              </a:ext>
            </a:extLst>
          </p:cNvPr>
          <p:cNvSpPr/>
          <p:nvPr/>
        </p:nvSpPr>
        <p:spPr>
          <a:xfrm>
            <a:off x="4635677" y="3916798"/>
            <a:ext cx="273378" cy="4047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9">
            <a:extLst>
              <a:ext uri="{FF2B5EF4-FFF2-40B4-BE49-F238E27FC236}">
                <a16:creationId xmlns:a16="http://schemas.microsoft.com/office/drawing/2014/main" id="{0F1AC9E5-7A34-1CFF-6B02-03C78EE763AF}"/>
              </a:ext>
            </a:extLst>
          </p:cNvPr>
          <p:cNvSpPr/>
          <p:nvPr/>
        </p:nvSpPr>
        <p:spPr>
          <a:xfrm>
            <a:off x="4637627" y="4956064"/>
            <a:ext cx="273378" cy="4047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B092F53-26F1-456A-706A-28AD6B560149}"/>
              </a:ext>
            </a:extLst>
          </p:cNvPr>
          <p:cNvGrpSpPr/>
          <p:nvPr/>
        </p:nvGrpSpPr>
        <p:grpSpPr>
          <a:xfrm>
            <a:off x="2345407" y="4634501"/>
            <a:ext cx="1801455" cy="914400"/>
            <a:chOff x="1683497" y="2108189"/>
            <a:chExt cx="1801455" cy="9144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222501F-5B4E-FB7F-94D7-79F39C46831B}"/>
                </a:ext>
              </a:extLst>
            </p:cNvPr>
            <p:cNvSpPr/>
            <p:nvPr/>
          </p:nvSpPr>
          <p:spPr>
            <a:xfrm>
              <a:off x="2132409" y="2108189"/>
              <a:ext cx="914400" cy="914400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70C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96711B-59B1-3B3D-BF3E-826B050B6A80}"/>
                </a:ext>
              </a:extLst>
            </p:cNvPr>
            <p:cNvSpPr txBox="1"/>
            <p:nvPr/>
          </p:nvSpPr>
          <p:spPr>
            <a:xfrm>
              <a:off x="1683497" y="2315739"/>
              <a:ext cx="18014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Metabolome</a:t>
              </a:r>
            </a:p>
          </p:txBody>
        </p:sp>
      </p:grpSp>
      <p:sp>
        <p:nvSpPr>
          <p:cNvPr id="23" name="Down Arrow 72">
            <a:extLst>
              <a:ext uri="{FF2B5EF4-FFF2-40B4-BE49-F238E27FC236}">
                <a16:creationId xmlns:a16="http://schemas.microsoft.com/office/drawing/2014/main" id="{5BA0EF15-CB2C-9FD7-E6B2-3EA9D63816ED}"/>
              </a:ext>
            </a:extLst>
          </p:cNvPr>
          <p:cNvSpPr/>
          <p:nvPr/>
        </p:nvSpPr>
        <p:spPr>
          <a:xfrm rot="3739081">
            <a:off x="3780411" y="4563291"/>
            <a:ext cx="273378" cy="4047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own Arrow 73">
            <a:extLst>
              <a:ext uri="{FF2B5EF4-FFF2-40B4-BE49-F238E27FC236}">
                <a16:creationId xmlns:a16="http://schemas.microsoft.com/office/drawing/2014/main" id="{9D329C15-B312-1ED5-2931-043D248C5514}"/>
              </a:ext>
            </a:extLst>
          </p:cNvPr>
          <p:cNvSpPr/>
          <p:nvPr/>
        </p:nvSpPr>
        <p:spPr>
          <a:xfrm rot="18172963">
            <a:off x="3717337" y="5377411"/>
            <a:ext cx="273378" cy="4047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8C0226-CC3D-D639-6CB5-3936018C104F}"/>
              </a:ext>
            </a:extLst>
          </p:cNvPr>
          <p:cNvSpPr txBox="1"/>
          <p:nvPr/>
        </p:nvSpPr>
        <p:spPr>
          <a:xfrm>
            <a:off x="5409531" y="1779821"/>
            <a:ext cx="2843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Genotyping, genotype arrays, whole exome sequencing, </a:t>
            </a:r>
            <a:r>
              <a:rPr lang="en-US" b="1" u="sng" dirty="0">
                <a:solidFill>
                  <a:srgbClr val="FF0000"/>
                </a:solidFill>
              </a:rPr>
              <a:t>whole genome sequencing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3CF0D9-DCB4-4989-52CC-AC0FAE8A2485}"/>
              </a:ext>
            </a:extLst>
          </p:cNvPr>
          <p:cNvSpPr txBox="1"/>
          <p:nvPr/>
        </p:nvSpPr>
        <p:spPr>
          <a:xfrm>
            <a:off x="5697207" y="3305527"/>
            <a:ext cx="2555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expression arrays, </a:t>
            </a:r>
            <a:r>
              <a:rPr lang="en-US" b="1" u="sng" dirty="0">
                <a:solidFill>
                  <a:srgbClr val="FF0000"/>
                </a:solidFill>
              </a:rPr>
              <a:t>mRNA sequencing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91599A-348A-3EE9-DB44-755C28AF4ADC}"/>
              </a:ext>
            </a:extLst>
          </p:cNvPr>
          <p:cNvSpPr txBox="1"/>
          <p:nvPr/>
        </p:nvSpPr>
        <p:spPr>
          <a:xfrm>
            <a:off x="5737094" y="4157535"/>
            <a:ext cx="2640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Western blots, ELISAs, chromatography, </a:t>
            </a:r>
          </a:p>
          <a:p>
            <a:r>
              <a:rPr lang="en-US" b="1" u="sng" dirty="0">
                <a:solidFill>
                  <a:schemeClr val="accent5"/>
                </a:solidFill>
              </a:rPr>
              <a:t>mass spectrometry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F9A2DD4-48AA-54E7-79F7-4B7CBF66A537}"/>
              </a:ext>
            </a:extLst>
          </p:cNvPr>
          <p:cNvGrpSpPr/>
          <p:nvPr/>
        </p:nvGrpSpPr>
        <p:grpSpPr>
          <a:xfrm>
            <a:off x="2499675" y="2659965"/>
            <a:ext cx="1918746" cy="1515907"/>
            <a:chOff x="3955941" y="2234474"/>
            <a:chExt cx="1918746" cy="151590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1228A462-309B-7474-A442-1542D2732356}"/>
                </a:ext>
              </a:extLst>
            </p:cNvPr>
            <p:cNvGrpSpPr/>
            <p:nvPr/>
          </p:nvGrpSpPr>
          <p:grpSpPr>
            <a:xfrm>
              <a:off x="3955941" y="2234474"/>
              <a:ext cx="1918746" cy="914400"/>
              <a:chOff x="296666" y="1958144"/>
              <a:chExt cx="1918746" cy="914400"/>
            </a:xfrm>
          </p:grpSpPr>
          <p:sp>
            <p:nvSpPr>
              <p:cNvPr id="31" name="Down Arrow 14">
                <a:extLst>
                  <a:ext uri="{FF2B5EF4-FFF2-40B4-BE49-F238E27FC236}">
                    <a16:creationId xmlns:a16="http://schemas.microsoft.com/office/drawing/2014/main" id="{8598A2B6-A931-A91D-5EF2-673AC088D7C5}"/>
                  </a:ext>
                </a:extLst>
              </p:cNvPr>
              <p:cNvSpPr/>
              <p:nvPr/>
            </p:nvSpPr>
            <p:spPr>
              <a:xfrm rot="16200000">
                <a:off x="1876344" y="2231760"/>
                <a:ext cx="273378" cy="404758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65A3874-6DFE-4FBD-5793-C31E6BCF96C7}"/>
                  </a:ext>
                </a:extLst>
              </p:cNvPr>
              <p:cNvGrpSpPr/>
              <p:nvPr/>
            </p:nvGrpSpPr>
            <p:grpSpPr>
              <a:xfrm>
                <a:off x="296666" y="1958144"/>
                <a:ext cx="1586332" cy="914400"/>
                <a:chOff x="296666" y="1958144"/>
                <a:chExt cx="1586332" cy="914400"/>
              </a:xfrm>
            </p:grpSpPr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66AEB0F4-CE5E-3BA4-12DD-B4EB40A2942E}"/>
                    </a:ext>
                  </a:extLst>
                </p:cNvPr>
                <p:cNvSpPr/>
                <p:nvPr/>
              </p:nvSpPr>
              <p:spPr>
                <a:xfrm>
                  <a:off x="632632" y="1958144"/>
                  <a:ext cx="914400" cy="91440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30A35862-D1A5-1A7C-83E3-27D894CEB8FD}"/>
                    </a:ext>
                  </a:extLst>
                </p:cNvPr>
                <p:cNvSpPr txBox="1"/>
                <p:nvPr/>
              </p:nvSpPr>
              <p:spPr>
                <a:xfrm>
                  <a:off x="296666" y="2151791"/>
                  <a:ext cx="158633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 err="1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rPr>
                    <a:t>Epigenome</a:t>
                  </a:r>
                  <a:endParaRPr lang="en-US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p:grpSp>
        </p:grpSp>
        <p:sp>
          <p:nvSpPr>
            <p:cNvPr id="30" name="Down Arrow 16">
              <a:extLst>
                <a:ext uri="{FF2B5EF4-FFF2-40B4-BE49-F238E27FC236}">
                  <a16:creationId xmlns:a16="http://schemas.microsoft.com/office/drawing/2014/main" id="{B1D774BF-AD15-0D0C-0F76-DEBD2789076A}"/>
                </a:ext>
              </a:extLst>
            </p:cNvPr>
            <p:cNvSpPr/>
            <p:nvPr/>
          </p:nvSpPr>
          <p:spPr>
            <a:xfrm rot="18385547">
              <a:off x="5149882" y="3054454"/>
              <a:ext cx="387957" cy="1003898"/>
            </a:xfrm>
            <a:prstGeom prst="downArrow">
              <a:avLst/>
            </a:prstGeom>
            <a:solidFill>
              <a:schemeClr val="tx1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524AF89F-4AC0-3B01-8C40-21C3BE9E2CC1}"/>
              </a:ext>
            </a:extLst>
          </p:cNvPr>
          <p:cNvSpPr txBox="1"/>
          <p:nvPr/>
        </p:nvSpPr>
        <p:spPr>
          <a:xfrm>
            <a:off x="5697207" y="5513739"/>
            <a:ext cx="2496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Clinical disease, trait, health measure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35971B-563F-F0F9-524D-F5E1C8346459}"/>
              </a:ext>
            </a:extLst>
          </p:cNvPr>
          <p:cNvSpPr txBox="1"/>
          <p:nvPr/>
        </p:nvSpPr>
        <p:spPr>
          <a:xfrm>
            <a:off x="865006" y="1956026"/>
            <a:ext cx="21790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Methylation arrays, </a:t>
            </a:r>
            <a:r>
              <a:rPr lang="en-US" b="1" u="sng" dirty="0">
                <a:solidFill>
                  <a:srgbClr val="FF0000"/>
                </a:solidFill>
              </a:rPr>
              <a:t>Methyl seq</a:t>
            </a:r>
            <a:r>
              <a:rPr lang="en-US" dirty="0"/>
              <a:t>, RRBS, </a:t>
            </a:r>
          </a:p>
          <a:p>
            <a:r>
              <a:rPr lang="en-US" dirty="0" err="1"/>
              <a:t>CHIPseq</a:t>
            </a:r>
            <a:r>
              <a:rPr lang="en-US" dirty="0"/>
              <a:t>, microRNA sequencing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FC483D-C108-33B9-1913-9BE2943EC154}"/>
              </a:ext>
            </a:extLst>
          </p:cNvPr>
          <p:cNvSpPr txBox="1"/>
          <p:nvPr/>
        </p:nvSpPr>
        <p:spPr>
          <a:xfrm>
            <a:off x="880458" y="4167843"/>
            <a:ext cx="19103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Standard laboratory assays, </a:t>
            </a:r>
          </a:p>
          <a:p>
            <a:r>
              <a:rPr lang="en-US" b="1" u="sng" dirty="0">
                <a:solidFill>
                  <a:schemeClr val="accent5"/>
                </a:solidFill>
              </a:rPr>
              <a:t>mass spectrometry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792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3" grpId="0" animBg="1"/>
      <p:bldP spid="24" grpId="0" animBg="1"/>
      <p:bldP spid="25" grpId="0"/>
      <p:bldP spid="26" grpId="0"/>
      <p:bldP spid="27" grpId="0"/>
      <p:bldP spid="35" grpId="0"/>
      <p:bldP spid="36" grpId="0"/>
      <p:bldP spid="3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4BB5FC-B83D-B253-C02C-D70DF273C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Sequence-based Omics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DB4D6E-EBB5-B300-E30D-4B6EEDC54D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 descr="DNA Sequencing Accuracy Comes a Long Way">
            <a:extLst>
              <a:ext uri="{FF2B5EF4-FFF2-40B4-BE49-F238E27FC236}">
                <a16:creationId xmlns:a16="http://schemas.microsoft.com/office/drawing/2014/main" id="{08E4AB2E-C1F8-988A-4D55-E178389E1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5533" y="1220337"/>
            <a:ext cx="3350683" cy="23504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9662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380C5-3085-B410-B0D6-B8EE047F2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  <a:br>
              <a:rPr lang="en-US" dirty="0"/>
            </a:br>
            <a:r>
              <a:rPr lang="en-US" sz="2000" dirty="0"/>
              <a:t>Sequence-based Omics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F1071-F84D-B1B0-EB0A-23AB271AD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67389"/>
            <a:ext cx="7886700" cy="1313582"/>
          </a:xfrm>
        </p:spPr>
        <p:txBody>
          <a:bodyPr>
            <a:normAutofit fontScale="92500"/>
          </a:bodyPr>
          <a:lstStyle/>
          <a:p>
            <a:r>
              <a:rPr lang="en-US" dirty="0"/>
              <a:t>Cost over time: First human genome sequence draft took ~10 years (1990-2000)*, $2.7 billion and involved 20 genome sequencing centers to complete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80194D8-AD99-58D7-DF5B-8EF87DE3B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638" y="3120759"/>
            <a:ext cx="6014638" cy="3069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B925601C-DE02-18DD-0389-7B486DFEE842}"/>
              </a:ext>
            </a:extLst>
          </p:cNvPr>
          <p:cNvGrpSpPr/>
          <p:nvPr/>
        </p:nvGrpSpPr>
        <p:grpSpPr>
          <a:xfrm>
            <a:off x="1665316" y="3198793"/>
            <a:ext cx="2175190" cy="2355735"/>
            <a:chOff x="1509887" y="1874669"/>
            <a:chExt cx="2654018" cy="2822946"/>
          </a:xfrm>
        </p:grpSpPr>
        <p:pic>
          <p:nvPicPr>
            <p:cNvPr id="6" name="Picture 3">
              <a:extLst>
                <a:ext uri="{FF2B5EF4-FFF2-40B4-BE49-F238E27FC236}">
                  <a16:creationId xmlns:a16="http://schemas.microsoft.com/office/drawing/2014/main" id="{F991CC52-724E-41C4-2FD5-EE6021C5CA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95118" y="2870772"/>
              <a:ext cx="2036762" cy="4810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0365AC6-72E2-4273-31D7-EE9C06657C37}"/>
                </a:ext>
              </a:extLst>
            </p:cNvPr>
            <p:cNvSpPr/>
            <p:nvPr/>
          </p:nvSpPr>
          <p:spPr>
            <a:xfrm rot="911623">
              <a:off x="1509887" y="1874669"/>
              <a:ext cx="2654018" cy="660827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23397F9F-20EC-6285-6BCB-B5A81DAC55CE}"/>
                </a:ext>
              </a:extLst>
            </p:cNvPr>
            <p:cNvSpPr/>
            <p:nvPr/>
          </p:nvSpPr>
          <p:spPr>
            <a:xfrm rot="15138955">
              <a:off x="2435034" y="2631270"/>
              <a:ext cx="635755" cy="378996"/>
            </a:xfrm>
            <a:prstGeom prst="arc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5">
              <a:extLst>
                <a:ext uri="{FF2B5EF4-FFF2-40B4-BE49-F238E27FC236}">
                  <a16:creationId xmlns:a16="http://schemas.microsoft.com/office/drawing/2014/main" id="{7A18B14D-06BB-E225-2BC8-EBDAB60945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8887" y="3352746"/>
              <a:ext cx="1968048" cy="134486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314A69E-A02D-F2A4-4C0A-2B2111459787}"/>
              </a:ext>
            </a:extLst>
          </p:cNvPr>
          <p:cNvGrpSpPr/>
          <p:nvPr/>
        </p:nvGrpSpPr>
        <p:grpSpPr>
          <a:xfrm>
            <a:off x="2674225" y="3223773"/>
            <a:ext cx="5072745" cy="1004469"/>
            <a:chOff x="2943777" y="1814059"/>
            <a:chExt cx="8063520" cy="182262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E7A8B2C-6DF0-61C9-D849-764AA2B324E1}"/>
                </a:ext>
              </a:extLst>
            </p:cNvPr>
            <p:cNvGrpSpPr/>
            <p:nvPr/>
          </p:nvGrpSpPr>
          <p:grpSpPr>
            <a:xfrm>
              <a:off x="2943777" y="2313865"/>
              <a:ext cx="8063520" cy="1322816"/>
              <a:chOff x="2943777" y="2313865"/>
              <a:chExt cx="8063520" cy="1322816"/>
            </a:xfrm>
          </p:grpSpPr>
          <p:sp>
            <p:nvSpPr>
              <p:cNvPr id="13" name="Arc 12">
                <a:extLst>
                  <a:ext uri="{FF2B5EF4-FFF2-40B4-BE49-F238E27FC236}">
                    <a16:creationId xmlns:a16="http://schemas.microsoft.com/office/drawing/2014/main" id="{E33154A2-5F79-FF68-881E-DD0A7A3CA792}"/>
                  </a:ext>
                </a:extLst>
              </p:cNvPr>
              <p:cNvSpPr/>
              <p:nvPr/>
            </p:nvSpPr>
            <p:spPr>
              <a:xfrm rot="19572110">
                <a:off x="2943777" y="2313865"/>
                <a:ext cx="2095355" cy="1322816"/>
              </a:xfrm>
              <a:prstGeom prst="arc">
                <a:avLst/>
              </a:prstGeom>
              <a:ln w="571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76CD449-C203-3A42-01BB-31A703F0EBBC}"/>
                  </a:ext>
                </a:extLst>
              </p:cNvPr>
              <p:cNvSpPr txBox="1"/>
              <p:nvPr/>
            </p:nvSpPr>
            <p:spPr>
              <a:xfrm>
                <a:off x="4518212" y="2572370"/>
                <a:ext cx="6489085" cy="94938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>
                    <a:latin typeface="Arial Black" panose="020B0A04020102020204" pitchFamily="34" charset="0"/>
                  </a:rPr>
                  <a:t>2005 – Introduction of Next Generation </a:t>
                </a:r>
              </a:p>
              <a:p>
                <a:pPr algn="ctr"/>
                <a:r>
                  <a:rPr lang="en-US" sz="1400" dirty="0">
                    <a:latin typeface="Arial Black" panose="020B0A04020102020204" pitchFamily="34" charset="0"/>
                  </a:rPr>
                  <a:t> DNA sequencing</a:t>
                </a:r>
              </a:p>
            </p:txBody>
          </p:sp>
        </p:grpSp>
        <p:pic>
          <p:nvPicPr>
            <p:cNvPr id="12" name="Picture 6">
              <a:extLst>
                <a:ext uri="{FF2B5EF4-FFF2-40B4-BE49-F238E27FC236}">
                  <a16:creationId xmlns:a16="http://schemas.microsoft.com/office/drawing/2014/main" id="{D8902454-4760-3677-5121-32AFE3711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50783" y="1814059"/>
              <a:ext cx="758310" cy="758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F65CED-8BE3-1B7D-A3FC-4F3FF6D1DBE9}"/>
              </a:ext>
            </a:extLst>
          </p:cNvPr>
          <p:cNvGrpSpPr/>
          <p:nvPr/>
        </p:nvGrpSpPr>
        <p:grpSpPr>
          <a:xfrm>
            <a:off x="6498028" y="4174954"/>
            <a:ext cx="2645972" cy="2317920"/>
            <a:chOff x="8060551" y="2067191"/>
            <a:chExt cx="5034972" cy="4556341"/>
          </a:xfrm>
        </p:grpSpPr>
        <p:pic>
          <p:nvPicPr>
            <p:cNvPr id="16" name="Picture 7">
              <a:extLst>
                <a:ext uri="{FF2B5EF4-FFF2-40B4-BE49-F238E27FC236}">
                  <a16:creationId xmlns:a16="http://schemas.microsoft.com/office/drawing/2014/main" id="{9BF7E3CB-DEEE-8D90-FB55-A0C10983FB4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505" r="12311"/>
            <a:stretch/>
          </p:blipFill>
          <p:spPr bwMode="auto">
            <a:xfrm>
              <a:off x="9174736" y="2751087"/>
              <a:ext cx="1644383" cy="22469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4274567C-9CA1-D1A9-2D40-470C441B5CC6}"/>
                </a:ext>
              </a:extLst>
            </p:cNvPr>
            <p:cNvSpPr/>
            <p:nvPr/>
          </p:nvSpPr>
          <p:spPr>
            <a:xfrm rot="16200000">
              <a:off x="8020501" y="4147743"/>
              <a:ext cx="2308474" cy="2228373"/>
            </a:xfrm>
            <a:prstGeom prst="arc">
              <a:avLst>
                <a:gd name="adj1" fmla="val 16200000"/>
                <a:gd name="adj2" fmla="val 21226496"/>
              </a:avLst>
            </a:prstGeom>
            <a:ln w="571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07F7ED2-5B6E-B64A-4CF0-E4A44DDC7B96}"/>
                </a:ext>
              </a:extLst>
            </p:cNvPr>
            <p:cNvSpPr txBox="1"/>
            <p:nvPr/>
          </p:nvSpPr>
          <p:spPr>
            <a:xfrm>
              <a:off x="8997151" y="2067191"/>
              <a:ext cx="1292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latin typeface="Arial Black" panose="020B0A04020102020204" pitchFamily="34" charset="0"/>
                </a:rPr>
                <a:t>NovaSeq</a:t>
              </a:r>
              <a:endParaRPr 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F3B0937-8450-32FC-4FF8-8FE156A1A31B}"/>
                </a:ext>
              </a:extLst>
            </p:cNvPr>
            <p:cNvSpPr txBox="1"/>
            <p:nvPr/>
          </p:nvSpPr>
          <p:spPr>
            <a:xfrm>
              <a:off x="8955621" y="4990039"/>
              <a:ext cx="4139902" cy="16334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>
                  <a:latin typeface="Arial" panose="020B0604020202020204" pitchFamily="34" charset="0"/>
                  <a:cs typeface="Arial" panose="020B0604020202020204" pitchFamily="34" charset="0"/>
                </a:rPr>
                <a:t>~ 48 human genomes</a:t>
              </a:r>
            </a:p>
            <a:p>
              <a:r>
                <a:rPr lang="en-US" sz="1600" i="1" dirty="0">
                  <a:latin typeface="Arial" panose="020B0604020202020204" pitchFamily="34" charset="0"/>
                  <a:cs typeface="Arial" panose="020B0604020202020204" pitchFamily="34" charset="0"/>
                </a:rPr>
                <a:t>~ 45 hours</a:t>
              </a:r>
            </a:p>
            <a:p>
              <a:r>
                <a:rPr lang="en-US" sz="1600" i="1" dirty="0">
                  <a:latin typeface="Arial" panose="020B0604020202020204" pitchFamily="34" charset="0"/>
                  <a:cs typeface="Arial" panose="020B0604020202020204" pitchFamily="34" charset="0"/>
                </a:rPr>
                <a:t> ~$1500/genome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962270D-F342-032B-5F9D-342D7F70607E}"/>
              </a:ext>
            </a:extLst>
          </p:cNvPr>
          <p:cNvSpPr txBox="1"/>
          <p:nvPr/>
        </p:nvSpPr>
        <p:spPr>
          <a:xfrm>
            <a:off x="0" y="6581001"/>
            <a:ext cx="214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1" dirty="0">
                <a:solidFill>
                  <a:srgbClr val="333333"/>
                </a:solidFill>
                <a:effectLst/>
                <a:latin typeface="Lucida Grande"/>
              </a:rPr>
              <a:t>*Nature </a:t>
            </a:r>
            <a:r>
              <a:rPr lang="en-US" sz="1200" b="1" i="0" dirty="0">
                <a:solidFill>
                  <a:srgbClr val="333333"/>
                </a:solidFill>
                <a:effectLst/>
                <a:latin typeface="Lucida Grande"/>
              </a:rPr>
              <a:t>409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Lucida Grande"/>
              </a:rPr>
              <a:t>, 860–921 (2001)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5624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FAFA8C-10B7-7C39-070E-A7A55C58C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DNA Sequencing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0EA3A4-EBA6-60C2-799C-6BBEEC9C58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2" descr="What are NGS adapters? Different structures and features">
            <a:extLst>
              <a:ext uri="{FF2B5EF4-FFF2-40B4-BE49-F238E27FC236}">
                <a16:creationId xmlns:a16="http://schemas.microsoft.com/office/drawing/2014/main" id="{DA797C91-85A3-45E8-5C2B-46FB20AEF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8779" y="1336205"/>
            <a:ext cx="4741333" cy="262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402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F713F-B0AE-3362-DAF7-8E072DF42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DNA 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FC702-A4FA-9590-AF66-6B91320E9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Sample</a:t>
            </a:r>
          </a:p>
          <a:p>
            <a:pPr lvl="1"/>
            <a:r>
              <a:rPr lang="en-US" sz="2400" dirty="0"/>
              <a:t>blood, skin, buccal swabs, saliva, tissue; </a:t>
            </a:r>
            <a:r>
              <a:rPr lang="en-US" sz="2400" i="1" u="sng" dirty="0"/>
              <a:t>relativel</a:t>
            </a:r>
            <a:r>
              <a:rPr lang="en-US" i="1" u="sng" dirty="0"/>
              <a:t>y</a:t>
            </a:r>
            <a:r>
              <a:rPr lang="en-US" dirty="0"/>
              <a:t> stable</a:t>
            </a:r>
          </a:p>
          <a:p>
            <a:r>
              <a:rPr lang="en-US" dirty="0"/>
              <a:t>Cost</a:t>
            </a:r>
          </a:p>
          <a:p>
            <a:pPr lvl="1"/>
            <a:r>
              <a:rPr lang="en-US" sz="2400" dirty="0"/>
              <a:t>30X coverage &gt;$700/sample (germline applications)</a:t>
            </a:r>
          </a:p>
          <a:p>
            <a:r>
              <a:rPr lang="en-US" dirty="0"/>
              <a:t>Data</a:t>
            </a:r>
          </a:p>
          <a:p>
            <a:pPr lvl="1"/>
            <a:r>
              <a:rPr lang="en-US" dirty="0"/>
              <a:t>Raw data &gt;1Tb (.bcl2, .</a:t>
            </a:r>
            <a:r>
              <a:rPr lang="en-US" dirty="0" err="1"/>
              <a:t>fastq</a:t>
            </a:r>
            <a:r>
              <a:rPr lang="en-US" dirty="0"/>
              <a:t>; cloud computing)</a:t>
            </a:r>
          </a:p>
          <a:p>
            <a:pPr lvl="1"/>
            <a:r>
              <a:rPr lang="en-US" dirty="0"/>
              <a:t>Processed data: Mb-Gb (.bam, .</a:t>
            </a:r>
            <a:r>
              <a:rPr lang="en-US" dirty="0" err="1"/>
              <a:t>vcf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Annotation files: Mb (</a:t>
            </a:r>
            <a:r>
              <a:rPr lang="en-US" dirty="0" err="1"/>
              <a:t>annovar</a:t>
            </a:r>
            <a:r>
              <a:rPr lang="en-US" dirty="0"/>
              <a:t>)</a:t>
            </a:r>
          </a:p>
          <a:p>
            <a:r>
              <a:rPr lang="en-US" dirty="0"/>
              <a:t>Repositories</a:t>
            </a:r>
          </a:p>
          <a:p>
            <a:pPr lvl="1"/>
            <a:r>
              <a:rPr lang="en-US" dirty="0"/>
              <a:t>GenBank – hundreds of organisms sequenced</a:t>
            </a:r>
          </a:p>
          <a:p>
            <a:pPr lvl="1"/>
            <a:r>
              <a:rPr lang="en-US" dirty="0" err="1"/>
              <a:t>dbGAP</a:t>
            </a:r>
            <a:r>
              <a:rPr lang="en-US" dirty="0"/>
              <a:t> – interaction of genotype-phenotype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885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F03D1-6C0F-BA41-E3DC-FA5EDDC89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DNA Sequencing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4691A-2078-8464-07DB-8BE1753E2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Next Generation Sequencing NGS TruSeq PCR free protocol">
            <a:extLst>
              <a:ext uri="{FF2B5EF4-FFF2-40B4-BE49-F238E27FC236}">
                <a16:creationId xmlns:a16="http://schemas.microsoft.com/office/drawing/2014/main" id="{7CC5C288-3282-6227-7F34-3E3A2B900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" y="906859"/>
            <a:ext cx="7372350" cy="578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3982DB-BF7E-82D7-6AD8-9FFA88B5AC88}"/>
              </a:ext>
            </a:extLst>
          </p:cNvPr>
          <p:cNvSpPr txBox="1"/>
          <p:nvPr/>
        </p:nvSpPr>
        <p:spPr>
          <a:xfrm>
            <a:off x="3908271" y="6579942"/>
            <a:ext cx="52357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https://info.abmgood.com/next-generation-sequencing-ngs-experimental-design</a:t>
            </a:r>
          </a:p>
        </p:txBody>
      </p:sp>
    </p:spTree>
    <p:extLst>
      <p:ext uri="{BB962C8B-B14F-4D97-AF65-F5344CB8AC3E}">
        <p14:creationId xmlns:p14="http://schemas.microsoft.com/office/powerpoint/2010/main" val="782572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EF1E0-A5CD-80D0-B4D6-B12AD5811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Sequencing by Synthesis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FE127-FA7E-74A6-B2E1-2080ADB97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4" name="Picture 4" descr="2-Channel SBS Technology | Faster sequencing and data acquisition">
            <a:extLst>
              <a:ext uri="{FF2B5EF4-FFF2-40B4-BE49-F238E27FC236}">
                <a16:creationId xmlns:a16="http://schemas.microsoft.com/office/drawing/2014/main" id="{9041E813-F0F7-90A2-0F62-A8CBA157C8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53" r="11353" b="35986"/>
          <a:stretch/>
        </p:blipFill>
        <p:spPr bwMode="auto">
          <a:xfrm>
            <a:off x="126998" y="1495227"/>
            <a:ext cx="7235964" cy="3867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F07DFCD-A3F3-0922-72D0-3B528515F675}"/>
              </a:ext>
            </a:extLst>
          </p:cNvPr>
          <p:cNvSpPr/>
          <p:nvPr/>
        </p:nvSpPr>
        <p:spPr>
          <a:xfrm>
            <a:off x="2362200" y="2734733"/>
            <a:ext cx="6654802" cy="3860800"/>
          </a:xfrm>
          <a:prstGeom prst="rect">
            <a:avLst/>
          </a:prstGeom>
          <a:solidFill>
            <a:schemeClr val="bg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Sequencing by Synthesis | RNA Lexicon">
            <a:extLst>
              <a:ext uri="{FF2B5EF4-FFF2-40B4-BE49-F238E27FC236}">
                <a16:creationId xmlns:a16="http://schemas.microsoft.com/office/drawing/2014/main" id="{AA6D657B-1FE0-A388-12B8-183B537AB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216" y="2820791"/>
            <a:ext cx="6469532" cy="3672084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7A64AB-808B-B509-EDF0-92F83EC6EC2F}"/>
              </a:ext>
            </a:extLst>
          </p:cNvPr>
          <p:cNvSpPr txBox="1"/>
          <p:nvPr/>
        </p:nvSpPr>
        <p:spPr>
          <a:xfrm>
            <a:off x="0" y="6581001"/>
            <a:ext cx="21678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5"/>
              </a:rPr>
              <a:t>https://youtu.be/fCd6B5HRaZ8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26786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GATK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72207"/>
            <a:ext cx="8229600" cy="10668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workflow that has historically focused on variant discovery --that is, the existence of genomic variants in one or more samples in a cohorts-- and consistently delivers high quality results when applied appropriately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89852" y="6457890"/>
            <a:ext cx="69541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1000" dirty="0">
                <a:hlinkClick r:id="rId3"/>
              </a:rPr>
              <a:t>Genome Res</a:t>
            </a:r>
            <a:r>
              <a:rPr lang="pt-BR" sz="1000" dirty="0"/>
              <a:t>. 2010 Sep; 20(9): 1297–1303.; </a:t>
            </a:r>
            <a:r>
              <a:rPr lang="en-US" sz="1000" dirty="0"/>
              <a:t>Nature Genetics 43, 491–498 (2011).; </a:t>
            </a:r>
            <a:r>
              <a:rPr lang="en-US" sz="1000" u="sng" dirty="0" err="1">
                <a:hlinkClick r:id="rId4" tooltip="Current protocols in bioinformatics."/>
              </a:rPr>
              <a:t>Curr</a:t>
            </a:r>
            <a:r>
              <a:rPr lang="en-US" sz="1000" u="sng" dirty="0">
                <a:hlinkClick r:id="rId4" tooltip="Current protocols in bioinformatics."/>
              </a:rPr>
              <a:t> </a:t>
            </a:r>
            <a:r>
              <a:rPr lang="en-US" sz="1000" u="sng" dirty="0" err="1">
                <a:hlinkClick r:id="rId4" tooltip="Current protocols in bioinformatics."/>
              </a:rPr>
              <a:t>Protoc</a:t>
            </a:r>
            <a:r>
              <a:rPr lang="en-US" sz="1000" u="sng" dirty="0">
                <a:hlinkClick r:id="rId4" tooltip="Current protocols in bioinformatics."/>
              </a:rPr>
              <a:t> Bioinformatics.</a:t>
            </a:r>
            <a:r>
              <a:rPr lang="en-US" sz="1000" dirty="0"/>
              <a:t> 2013;43:11.10.1-33.</a:t>
            </a:r>
          </a:p>
          <a:p>
            <a:pPr algn="r"/>
            <a:r>
              <a:rPr lang="en-US" sz="1000" dirty="0"/>
              <a:t>https://software.broadinstitute.org/gatk/documentation/presentations.php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905000"/>
            <a:ext cx="6705600" cy="41991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1600200" y="2895600"/>
            <a:ext cx="1752600" cy="60960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FASTQ file – from raw NGS reads</a:t>
            </a:r>
          </a:p>
        </p:txBody>
      </p:sp>
      <p:sp>
        <p:nvSpPr>
          <p:cNvPr id="9" name="Rectangle 8"/>
          <p:cNvSpPr/>
          <p:nvPr/>
        </p:nvSpPr>
        <p:spPr>
          <a:xfrm>
            <a:off x="1447800" y="5334000"/>
            <a:ext cx="2057400" cy="60960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SAM/BAM file:</a:t>
            </a:r>
          </a:p>
          <a:p>
            <a:pPr algn="ctr"/>
            <a:r>
              <a:rPr lang="en-US" dirty="0"/>
              <a:t>aligned NGS reads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81400" y="4004593"/>
            <a:ext cx="1981200" cy="60960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VCF file: </a:t>
            </a:r>
          </a:p>
          <a:p>
            <a:pPr algn="ctr"/>
            <a:r>
              <a:rPr lang="en-US" dirty="0"/>
              <a:t>genomic variation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95250" y="6019799"/>
            <a:ext cx="2381250" cy="3333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.</a:t>
            </a:r>
            <a:r>
              <a:rPr lang="en-US" sz="1100" i="1" dirty="0" err="1">
                <a:solidFill>
                  <a:schemeClr val="tx1"/>
                </a:solidFill>
              </a:rPr>
              <a:t>sam</a:t>
            </a:r>
            <a:r>
              <a:rPr lang="en-US" sz="1100" i="1" dirty="0">
                <a:solidFill>
                  <a:schemeClr val="tx1"/>
                </a:solidFill>
              </a:rPr>
              <a:t> file: Uncompressed text file</a:t>
            </a:r>
          </a:p>
          <a:p>
            <a:pPr algn="ctr"/>
            <a:r>
              <a:rPr lang="en-US" sz="1100" i="1" dirty="0">
                <a:solidFill>
                  <a:schemeClr val="tx1"/>
                </a:solidFill>
              </a:rPr>
              <a:t>.bam file: Compressed and indexed file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114800" y="6019800"/>
            <a:ext cx="2381250" cy="3333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VCF  Files</a:t>
            </a:r>
          </a:p>
        </p:txBody>
      </p:sp>
    </p:spTree>
    <p:extLst>
      <p:ext uri="{BB962C8B-B14F-4D97-AF65-F5344CB8AC3E}">
        <p14:creationId xmlns:p14="http://schemas.microsoft.com/office/powerpoint/2010/main" val="564098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7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WGSA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1" t="14000" r="55104" b="10666"/>
          <a:stretch/>
        </p:blipFill>
        <p:spPr bwMode="auto">
          <a:xfrm>
            <a:off x="990600" y="1676400"/>
            <a:ext cx="7162800" cy="4572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733579" y="6565582"/>
            <a:ext cx="34104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J Med Genet. 2016 February; 53(2) 111-112.</a:t>
            </a:r>
          </a:p>
        </p:txBody>
      </p:sp>
    </p:spTree>
    <p:extLst>
      <p:ext uri="{BB962C8B-B14F-4D97-AF65-F5344CB8AC3E}">
        <p14:creationId xmlns:p14="http://schemas.microsoft.com/office/powerpoint/2010/main" val="1730371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C0551-F3C9-1C64-FD1E-694C90996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</a:t>
            </a:r>
            <a:br>
              <a:rPr lang="en-US" dirty="0"/>
            </a:br>
            <a:r>
              <a:rPr lang="en-US" sz="2000" dirty="0"/>
              <a:t>Warfarin Dosing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0A891C-8360-EB95-1155-34BCE9896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4905" y="160012"/>
            <a:ext cx="1130827" cy="1530677"/>
          </a:xfrm>
          <a:prstGeom prst="rect">
            <a:avLst/>
          </a:prstGeom>
        </p:spPr>
      </p:pic>
      <p:pic>
        <p:nvPicPr>
          <p:cNvPr id="5122" name="Picture 2" descr="DNA Warfarin Sensitivity Test | DNA in the News">
            <a:extLst>
              <a:ext uri="{FF2B5EF4-FFF2-40B4-BE49-F238E27FC236}">
                <a16:creationId xmlns:a16="http://schemas.microsoft.com/office/drawing/2014/main" id="{046CA3A7-E738-D84F-B393-E3D94E7254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81" y="1782569"/>
            <a:ext cx="6263217" cy="447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Blood Thinning Medications, Such As Coumadin, Pose Substantial Danger To  Nursing Home Patients Involved In Falls - Nursing Home Law Center">
            <a:extLst>
              <a:ext uri="{FF2B5EF4-FFF2-40B4-BE49-F238E27FC236}">
                <a16:creationId xmlns:a16="http://schemas.microsoft.com/office/drawing/2014/main" id="{0B38459B-C5CB-52E4-4C4C-8457982C69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1" t="6214" r="6633" b="4568"/>
          <a:stretch/>
        </p:blipFill>
        <p:spPr bwMode="auto">
          <a:xfrm>
            <a:off x="6814077" y="1"/>
            <a:ext cx="1632297" cy="174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82F2C2-7944-F19F-A636-689B7F848638}"/>
              </a:ext>
            </a:extLst>
          </p:cNvPr>
          <p:cNvSpPr txBox="1"/>
          <p:nvPr/>
        </p:nvSpPr>
        <p:spPr>
          <a:xfrm>
            <a:off x="7793631" y="1413237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1954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D4E5B4-FE92-99D4-B0E3-3D8A75A691AD}"/>
              </a:ext>
            </a:extLst>
          </p:cNvPr>
          <p:cNvSpPr txBox="1"/>
          <p:nvPr/>
        </p:nvSpPr>
        <p:spPr>
          <a:xfrm>
            <a:off x="6312792" y="1420329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1948</a:t>
            </a:r>
          </a:p>
        </p:txBody>
      </p:sp>
      <p:sp>
        <p:nvSpPr>
          <p:cNvPr id="10" name="Arrow: Striped Right 9">
            <a:extLst>
              <a:ext uri="{FF2B5EF4-FFF2-40B4-BE49-F238E27FC236}">
                <a16:creationId xmlns:a16="http://schemas.microsoft.com/office/drawing/2014/main" id="{4BFC0D41-AB1D-D5A2-D6DF-AC597EB9EF94}"/>
              </a:ext>
            </a:extLst>
          </p:cNvPr>
          <p:cNvSpPr/>
          <p:nvPr/>
        </p:nvSpPr>
        <p:spPr>
          <a:xfrm>
            <a:off x="6063430" y="2645731"/>
            <a:ext cx="575733" cy="770467"/>
          </a:xfrm>
          <a:prstGeom prst="striped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55F041-EA5C-89CE-FCA1-E20206483549}"/>
              </a:ext>
            </a:extLst>
          </p:cNvPr>
          <p:cNvSpPr txBox="1"/>
          <p:nvPr/>
        </p:nvSpPr>
        <p:spPr>
          <a:xfrm>
            <a:off x="6639163" y="2485926"/>
            <a:ext cx="238603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u="sng" dirty="0"/>
              <a:t>Conditions caused by clots</a:t>
            </a:r>
          </a:p>
          <a:p>
            <a:r>
              <a:rPr lang="en-US" sz="1600" dirty="0"/>
              <a:t>Stroke</a:t>
            </a:r>
          </a:p>
          <a:p>
            <a:r>
              <a:rPr lang="en-US" sz="1600" dirty="0"/>
              <a:t>Pulmonary Embolism</a:t>
            </a:r>
          </a:p>
          <a:p>
            <a:r>
              <a:rPr lang="en-US" sz="1600" dirty="0"/>
              <a:t>Deep Vein Thrombosis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A6C27E-999D-B8E2-9386-E3352D2DB911}"/>
              </a:ext>
            </a:extLst>
          </p:cNvPr>
          <p:cNvSpPr/>
          <p:nvPr/>
        </p:nvSpPr>
        <p:spPr>
          <a:xfrm>
            <a:off x="89751" y="4174067"/>
            <a:ext cx="6715981" cy="2209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 descr="Warfarin and Bleeding Complications – An up to date Literature Review –  Swagene">
            <a:extLst>
              <a:ext uri="{FF2B5EF4-FFF2-40B4-BE49-F238E27FC236}">
                <a16:creationId xmlns:a16="http://schemas.microsoft.com/office/drawing/2014/main" id="{3F571C8D-331E-FE77-D44B-38EA6B856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210" y="5207001"/>
            <a:ext cx="5236172" cy="128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1" grpId="0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2DF58-4784-BFB3-5F00-674AA473D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Translational Bioinformatics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839F8-B233-9702-DAD2-767438E30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/>
              <a:t>Development of storage, analytic and interpretive methods to optimize the transformation of increasingly voluminous genomic (proteomic, transcriptomic, metabolomic, epigenomic, </a:t>
            </a:r>
            <a:r>
              <a:rPr lang="en-US" i="1" dirty="0" err="1"/>
              <a:t>enviromic</a:t>
            </a:r>
            <a:r>
              <a:rPr lang="en-US" i="1" dirty="0"/>
              <a:t>, </a:t>
            </a:r>
            <a:r>
              <a:rPr lang="en-US" i="1" dirty="0" err="1"/>
              <a:t>interactomic</a:t>
            </a:r>
            <a:r>
              <a:rPr lang="en-US" i="1" dirty="0"/>
              <a:t>, pharmacogenomic, phenomics) and biomedical data into proactive, predictive, preventive and participatory health</a:t>
            </a:r>
          </a:p>
          <a:p>
            <a:pPr marL="0" indent="0" algn="r">
              <a:buNone/>
            </a:pPr>
            <a:r>
              <a:rPr lang="en-US" dirty="0"/>
              <a:t>-American Medical Informatics Association</a:t>
            </a:r>
          </a:p>
        </p:txBody>
      </p:sp>
    </p:spTree>
    <p:extLst>
      <p:ext uri="{BB962C8B-B14F-4D97-AF65-F5344CB8AC3E}">
        <p14:creationId xmlns:p14="http://schemas.microsoft.com/office/powerpoint/2010/main" val="25055769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5FAFA8C-10B7-7C39-070E-A7A55C58C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 Sequencing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0EA3A4-EBA6-60C2-799C-6BBEEC9C58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 descr="The Differences Between DNA and RNA">
            <a:extLst>
              <a:ext uri="{FF2B5EF4-FFF2-40B4-BE49-F238E27FC236}">
                <a16:creationId xmlns:a16="http://schemas.microsoft.com/office/drawing/2014/main" id="{C650F819-6EC2-6775-A510-5B862E54C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4267" y="649815"/>
            <a:ext cx="4445000" cy="29633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3493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F713F-B0AE-3362-DAF7-8E072DF42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 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FC702-A4FA-9590-AF66-6B91320E9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25" y="1825625"/>
            <a:ext cx="8083550" cy="4351338"/>
          </a:xfrm>
        </p:spPr>
        <p:txBody>
          <a:bodyPr/>
          <a:lstStyle/>
          <a:p>
            <a:r>
              <a:rPr lang="en-US" dirty="0"/>
              <a:t>Sample</a:t>
            </a:r>
          </a:p>
          <a:p>
            <a:pPr lvl="1"/>
            <a:r>
              <a:rPr lang="en-US" sz="2400" dirty="0"/>
              <a:t>blood, skin, buccal swabs, saliva, tissue; relatively unstable</a:t>
            </a:r>
            <a:endParaRPr lang="en-US" dirty="0"/>
          </a:p>
          <a:p>
            <a:r>
              <a:rPr lang="en-US" dirty="0"/>
              <a:t>Cost</a:t>
            </a:r>
          </a:p>
          <a:p>
            <a:pPr lvl="1"/>
            <a:r>
              <a:rPr lang="en-US" dirty="0"/>
              <a:t>20M-35M reads </a:t>
            </a:r>
            <a:r>
              <a:rPr lang="en-US" sz="2400" dirty="0"/>
              <a:t>- $350 - $450/sample </a:t>
            </a:r>
          </a:p>
          <a:p>
            <a:r>
              <a:rPr lang="en-US" dirty="0"/>
              <a:t>Data</a:t>
            </a:r>
          </a:p>
          <a:p>
            <a:pPr lvl="1"/>
            <a:r>
              <a:rPr lang="en-US" dirty="0"/>
              <a:t>Raw data &gt;1Tb (flow cell dependent; .bcl2, .</a:t>
            </a:r>
            <a:r>
              <a:rPr lang="en-US" dirty="0" err="1"/>
              <a:t>fastq</a:t>
            </a:r>
            <a:r>
              <a:rPr lang="en-US" dirty="0"/>
              <a:t>; cloud computing)</a:t>
            </a:r>
          </a:p>
          <a:p>
            <a:r>
              <a:rPr lang="en-US" dirty="0"/>
              <a:t>Gene Expression Data</a:t>
            </a:r>
          </a:p>
          <a:p>
            <a:pPr lvl="1"/>
            <a:r>
              <a:rPr lang="en-US" dirty="0"/>
              <a:t>GEO, </a:t>
            </a:r>
            <a:r>
              <a:rPr lang="en-US" dirty="0" err="1"/>
              <a:t>ArrayExpress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45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60B9D-AEB6-0BC5-BAD8-4BA87787D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 Sequencing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88E21-2A88-1C80-242E-BB119EE45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Next Generation Sequencing - TruSeq Stranded Total RNA">
            <a:extLst>
              <a:ext uri="{FF2B5EF4-FFF2-40B4-BE49-F238E27FC236}">
                <a16:creationId xmlns:a16="http://schemas.microsoft.com/office/drawing/2014/main" id="{8B759967-EBC5-7750-D5EA-953F1E8D5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2313" y="1007533"/>
            <a:ext cx="5219375" cy="5850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6BC474-3E03-1026-1460-0083A6CFFE23}"/>
              </a:ext>
            </a:extLst>
          </p:cNvPr>
          <p:cNvSpPr txBox="1"/>
          <p:nvPr/>
        </p:nvSpPr>
        <p:spPr>
          <a:xfrm>
            <a:off x="3908271" y="6579942"/>
            <a:ext cx="52357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https://info.abmgood.com/next-generation-sequencing-ngs-experimental-design</a:t>
            </a:r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3DC9BE81-F2E8-0303-7E7D-4652BCCCBA2F}"/>
              </a:ext>
            </a:extLst>
          </p:cNvPr>
          <p:cNvSpPr/>
          <p:nvPr/>
        </p:nvSpPr>
        <p:spPr>
          <a:xfrm>
            <a:off x="1891323" y="5588000"/>
            <a:ext cx="332154" cy="321734"/>
          </a:xfrm>
          <a:prstGeom prst="star5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395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F5486DE-36CE-49C1-840E-6E0ECDF37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Transcript and Transcript Splice Variant Synthesis is Dynamic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B06B17-608A-E04C-8DB5-F1724398B7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4" t="2566" r="1418" b="2112"/>
          <a:stretch/>
        </p:blipFill>
        <p:spPr>
          <a:xfrm>
            <a:off x="1972732" y="2302933"/>
            <a:ext cx="6731000" cy="32427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8DF6C1-7878-EB46-B42F-F1DF0EA1A75F}"/>
              </a:ext>
            </a:extLst>
          </p:cNvPr>
          <p:cNvSpPr txBox="1"/>
          <p:nvPr/>
        </p:nvSpPr>
        <p:spPr>
          <a:xfrm>
            <a:off x="355598" y="2828835"/>
            <a:ext cx="15127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DNA variants</a:t>
            </a:r>
          </a:p>
          <a:p>
            <a:pPr algn="r"/>
            <a:r>
              <a:rPr lang="en-US" dirty="0"/>
              <a:t>Tissue</a:t>
            </a:r>
          </a:p>
          <a:p>
            <a:pPr algn="r"/>
            <a:r>
              <a:rPr lang="en-US" dirty="0"/>
              <a:t>Environment</a:t>
            </a:r>
          </a:p>
          <a:p>
            <a:pPr algn="r"/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12257411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32ECA4-22AA-5F64-1B03-6CCCECA56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analyze the transcriptome?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59196-8247-76F4-BE22-09E19A87F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Snap-shot of </a:t>
            </a:r>
            <a:r>
              <a:rPr lang="en-US" u="sng" dirty="0"/>
              <a:t>entire</a:t>
            </a:r>
            <a:r>
              <a:rPr lang="en-US" dirty="0"/>
              <a:t> transcriptome</a:t>
            </a:r>
          </a:p>
          <a:p>
            <a:r>
              <a:rPr lang="en-US" dirty="0"/>
              <a:t>Cell/Tissue specific</a:t>
            </a:r>
          </a:p>
          <a:p>
            <a:r>
              <a:rPr lang="en-US" dirty="0"/>
              <a:t>Evidence of genetic regulation</a:t>
            </a:r>
          </a:p>
          <a:p>
            <a:pPr lvl="2"/>
            <a:r>
              <a:rPr lang="en-US" dirty="0"/>
              <a:t>Transcript start site variants</a:t>
            </a:r>
          </a:p>
          <a:p>
            <a:pPr lvl="2"/>
            <a:r>
              <a:rPr lang="en-US" dirty="0"/>
              <a:t>Splice variants</a:t>
            </a:r>
          </a:p>
          <a:p>
            <a:pPr lvl="2"/>
            <a:r>
              <a:rPr lang="en-US" dirty="0"/>
              <a:t>RNA editing (with very high coverage + genome)</a:t>
            </a:r>
          </a:p>
          <a:p>
            <a:r>
              <a:rPr lang="en-US" dirty="0"/>
              <a:t>Very sensitive, quantitative</a:t>
            </a:r>
          </a:p>
          <a:p>
            <a:r>
              <a:rPr lang="en-US" dirty="0"/>
              <a:t>Accurate identification of transcripts based on sequence identity</a:t>
            </a:r>
          </a:p>
        </p:txBody>
      </p:sp>
    </p:spTree>
    <p:extLst>
      <p:ext uri="{BB962C8B-B14F-4D97-AF65-F5344CB8AC3E}">
        <p14:creationId xmlns:p14="http://schemas.microsoft.com/office/powerpoint/2010/main" val="17257078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00964-DFEE-E374-CF8F-DE2DDD53A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Limitations of transcriptome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C1385-6D5D-8E2D-A613-6DE35916E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Transcript abundance does not indicate transcript translational rates</a:t>
            </a:r>
          </a:p>
          <a:p>
            <a:r>
              <a:rPr lang="en-US" dirty="0"/>
              <a:t>Transcript abundance does not always correlate with protein abundance</a:t>
            </a:r>
          </a:p>
          <a:p>
            <a:r>
              <a:rPr lang="en-US" dirty="0"/>
              <a:t>Protein abundance or protein post-translational modifications may be more biologically relevant than transcript abundance</a:t>
            </a:r>
          </a:p>
          <a:p>
            <a:r>
              <a:rPr lang="en-US" dirty="0"/>
              <a:t>There are currently no good algorithms to predict transcript-protein correlations</a:t>
            </a:r>
          </a:p>
        </p:txBody>
      </p:sp>
    </p:spTree>
    <p:extLst>
      <p:ext uri="{BB962C8B-B14F-4D97-AF65-F5344CB8AC3E}">
        <p14:creationId xmlns:p14="http://schemas.microsoft.com/office/powerpoint/2010/main" val="15671327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CA081-E4AD-75D2-2A29-7E2408BF7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B7303-1CE2-F700-EE7C-03BBB0D66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46200"/>
            <a:ext cx="7886700" cy="4830763"/>
          </a:xfrm>
        </p:spPr>
        <p:txBody>
          <a:bodyPr/>
          <a:lstStyle/>
          <a:p>
            <a:r>
              <a:rPr lang="en-US" dirty="0"/>
              <a:t>RNA is finicky and unstable - stability differs by transcript</a:t>
            </a:r>
          </a:p>
          <a:p>
            <a:endParaRPr lang="en-US" dirty="0"/>
          </a:p>
        </p:txBody>
      </p:sp>
      <p:pic>
        <p:nvPicPr>
          <p:cNvPr id="8194" name="Picture 2" descr="Garbage in, garbage out - how bad data can fuel bad decisions - Well Data  Labs">
            <a:extLst>
              <a:ext uri="{FF2B5EF4-FFF2-40B4-BE49-F238E27FC236}">
                <a16:creationId xmlns:a16="http://schemas.microsoft.com/office/drawing/2014/main" id="{CE48B2AD-DEC0-31F1-CEBA-17552B349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269" y="2260600"/>
            <a:ext cx="6491461" cy="4370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03434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2446F-D7E2-A6CA-D02C-E0759F46E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Collection and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460BD-1758-61D6-CAE9-A96C2A4D1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Critical: Collect and snap freeze tissue samples as quickly as possible</a:t>
            </a:r>
          </a:p>
          <a:p>
            <a:pPr lvl="1"/>
            <a:r>
              <a:rPr lang="en-US" sz="2000" dirty="0"/>
              <a:t>Some RNA begins degrading immediately</a:t>
            </a:r>
          </a:p>
          <a:p>
            <a:pPr lvl="1"/>
            <a:r>
              <a:rPr lang="en-US" sz="2000" dirty="0"/>
              <a:t>Some RNA is very stable</a:t>
            </a:r>
          </a:p>
          <a:p>
            <a:pPr lvl="1"/>
            <a:r>
              <a:rPr lang="en-US" sz="2000" dirty="0"/>
              <a:t>Long processing times select for stable RNAs in your output</a:t>
            </a:r>
          </a:p>
          <a:p>
            <a:r>
              <a:rPr lang="en-US" dirty="0"/>
              <a:t>Tissue samples should never be thawed once frozen</a:t>
            </a:r>
          </a:p>
          <a:p>
            <a:r>
              <a:rPr lang="en-US" dirty="0"/>
              <a:t>RNA in tissue is more stable than as isolate RNA, even at -120</a:t>
            </a:r>
            <a:r>
              <a:rPr lang="en-US" baseline="30000" dirty="0"/>
              <a:t>o</a:t>
            </a:r>
            <a:r>
              <a:rPr lang="en-US" dirty="0"/>
              <a:t>C</a:t>
            </a:r>
          </a:p>
          <a:p>
            <a:r>
              <a:rPr lang="en-US" dirty="0"/>
              <a:t>How much tissue do you need?</a:t>
            </a:r>
          </a:p>
          <a:p>
            <a:pPr lvl="1"/>
            <a:r>
              <a:rPr lang="en-US" dirty="0"/>
              <a:t>Standard protocols ask for 10-20 mg of tissue</a:t>
            </a:r>
          </a:p>
          <a:p>
            <a:pPr lvl="1"/>
            <a:r>
              <a:rPr lang="en-US" dirty="0"/>
              <a:t>We’ve optimized RNA extraction protocols from 3-5 mg of tissue</a:t>
            </a:r>
          </a:p>
          <a:p>
            <a:pPr lvl="1"/>
            <a:r>
              <a:rPr lang="en-US" dirty="0"/>
              <a:t>Except adipose ~ 25 mg of tissue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1719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C5F1C-95DF-60F1-5E59-3EDA5D4F8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of transcript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A3CCC-4450-3CAA-225E-A2AC46BF7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Number of raw reads per gene influenced by transcript abundance &amp; transcript length </a:t>
            </a:r>
            <a:r>
              <a:rPr lang="mr-IN" dirty="0"/>
              <a:t>–</a:t>
            </a:r>
            <a:r>
              <a:rPr lang="en-US" dirty="0"/>
              <a:t> need to take both into account to determine relative abundance of transcripts in datasets</a:t>
            </a:r>
          </a:p>
          <a:p>
            <a:r>
              <a:rPr lang="en-US" dirty="0"/>
              <a:t>Determine best fit for all transcripts in dataset</a:t>
            </a:r>
          </a:p>
          <a:p>
            <a:pPr lvl="1"/>
            <a:r>
              <a:rPr lang="en-US" dirty="0"/>
              <a:t>RPKM - Reads per Kilobase per Million reads</a:t>
            </a:r>
          </a:p>
          <a:p>
            <a:pPr lvl="1"/>
            <a:r>
              <a:rPr lang="en-US" dirty="0"/>
              <a:t>FPKM - Fragments per Kilobase per Million reads</a:t>
            </a:r>
          </a:p>
          <a:p>
            <a:pPr lvl="1"/>
            <a:r>
              <a:rPr lang="en-US" dirty="0"/>
              <a:t>TPM - Transcripts per Kilobase per Million reads</a:t>
            </a:r>
          </a:p>
          <a:p>
            <a:pPr lvl="1"/>
            <a:r>
              <a:rPr lang="en-US" dirty="0"/>
              <a:t>TMM - Trimmed Mean of M-values (typically used if there are a significant number of low abundance transcripts in the dataset)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7153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89B5A-3E16-3FBE-8695-0A34C800E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– Leukemia</a:t>
            </a:r>
            <a:br>
              <a:rPr lang="en-US" dirty="0"/>
            </a:b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A558E47-BA86-A9B2-8A9A-65F4900665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547"/>
          <a:stretch/>
        </p:blipFill>
        <p:spPr bwMode="auto">
          <a:xfrm>
            <a:off x="3673650" y="3754437"/>
            <a:ext cx="5004683" cy="1511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5A68CFF5-1574-97BF-D154-E0B4F10F9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93477" y="1271330"/>
            <a:ext cx="2412101" cy="2741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New discoveries reveal how acute myeloid leukemia walks a fine line between  growth and cell death - UChicago Medicine">
            <a:extLst>
              <a:ext uri="{FF2B5EF4-FFF2-40B4-BE49-F238E27FC236}">
                <a16:creationId xmlns:a16="http://schemas.microsoft.com/office/drawing/2014/main" id="{66C7047F-0D99-4935-9AB9-D1357ADB43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7" r="17191"/>
          <a:stretch/>
        </p:blipFill>
        <p:spPr bwMode="auto">
          <a:xfrm rot="16200000">
            <a:off x="794580" y="3819467"/>
            <a:ext cx="2412101" cy="2739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AB49BD-A8B3-05CE-8439-9794246BDA2E}"/>
              </a:ext>
            </a:extLst>
          </p:cNvPr>
          <p:cNvSpPr txBox="1"/>
          <p:nvPr/>
        </p:nvSpPr>
        <p:spPr>
          <a:xfrm>
            <a:off x="2675585" y="4075366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1D89FB-0FF8-435F-FFB4-D77A3AE2371F}"/>
              </a:ext>
            </a:extLst>
          </p:cNvPr>
          <p:cNvSpPr txBox="1"/>
          <p:nvPr/>
        </p:nvSpPr>
        <p:spPr>
          <a:xfrm>
            <a:off x="2774971" y="1417015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BB97F93-F32E-79A3-BC52-89A751063E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547"/>
          <a:stretch/>
        </p:blipFill>
        <p:spPr bwMode="auto">
          <a:xfrm>
            <a:off x="3673650" y="5266266"/>
            <a:ext cx="5004683" cy="1511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E789D560-26E2-02BF-8C43-6420D7E66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959451"/>
              </p:ext>
            </p:extLst>
          </p:nvPr>
        </p:nvGraphicFramePr>
        <p:xfrm>
          <a:off x="3673650" y="1426535"/>
          <a:ext cx="5157084" cy="2485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028">
                  <a:extLst>
                    <a:ext uri="{9D8B030D-6E8A-4147-A177-3AD203B41FA5}">
                      <a16:colId xmlns:a16="http://schemas.microsoft.com/office/drawing/2014/main" val="1721774598"/>
                    </a:ext>
                  </a:extLst>
                </a:gridCol>
                <a:gridCol w="1719028">
                  <a:extLst>
                    <a:ext uri="{9D8B030D-6E8A-4147-A177-3AD203B41FA5}">
                      <a16:colId xmlns:a16="http://schemas.microsoft.com/office/drawing/2014/main" val="1628637270"/>
                    </a:ext>
                  </a:extLst>
                </a:gridCol>
                <a:gridCol w="1719028">
                  <a:extLst>
                    <a:ext uri="{9D8B030D-6E8A-4147-A177-3AD203B41FA5}">
                      <a16:colId xmlns:a16="http://schemas.microsoft.com/office/drawing/2014/main" val="3577687770"/>
                    </a:ext>
                  </a:extLst>
                </a:gridCol>
              </a:tblGrid>
              <a:tr h="216801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105574"/>
                  </a:ext>
                </a:extLst>
              </a:tr>
              <a:tr h="216801"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Childhood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030812"/>
                  </a:ext>
                </a:extLst>
              </a:tr>
              <a:tr h="216801">
                <a:tc>
                  <a:txBody>
                    <a:bodyPr/>
                    <a:lstStyle/>
                    <a:p>
                      <a:r>
                        <a:rPr lang="en-US" sz="1400" dirty="0"/>
                        <a:t>CBC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Lymphoblasts &gt;20%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Myeloblasts &gt;20%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787911"/>
                  </a:ext>
                </a:extLst>
              </a:tr>
              <a:tr h="534577">
                <a:tc>
                  <a:txBody>
                    <a:bodyPr/>
                    <a:lstStyle/>
                    <a:p>
                      <a:r>
                        <a:rPr lang="en-US" sz="1400" dirty="0"/>
                        <a:t>Risk Factors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Radiation, EBV in infancy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Fanconi’s, Pesticides, Alkylating Agents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8748472"/>
                  </a:ext>
                </a:extLst>
              </a:tr>
              <a:tr h="374204">
                <a:tc>
                  <a:txBody>
                    <a:bodyPr/>
                    <a:lstStyle/>
                    <a:p>
                      <a:r>
                        <a:rPr lang="en-US" sz="1400" dirty="0"/>
                        <a:t>Treatment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Prolonged (years) Induction </a:t>
                      </a:r>
                      <a:r>
                        <a:rPr lang="en-US" sz="1400" dirty="0">
                          <a:sym typeface="Wingdings" panose="05000000000000000000" pitchFamily="2" charset="2"/>
                        </a:rPr>
                        <a:t> multidrug chemo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Intensive (months) Induction </a:t>
                      </a:r>
                      <a:r>
                        <a:rPr lang="en-US" sz="1400" dirty="0">
                          <a:sym typeface="Wingdings" panose="05000000000000000000" pitchFamily="2" charset="2"/>
                        </a:rPr>
                        <a:t> high-dose chemo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675019"/>
                  </a:ext>
                </a:extLst>
              </a:tr>
              <a:tr h="216801">
                <a:tc>
                  <a:txBody>
                    <a:bodyPr/>
                    <a:lstStyle/>
                    <a:p>
                      <a:r>
                        <a:rPr lang="en-US" sz="1400" dirty="0"/>
                        <a:t>5 Year Survival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69.9%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29.5%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6133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8516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788CA-EB4E-CDF9-693E-3DBC05A5C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Translational Bioinformatics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143E51-D521-7798-18DF-1109D73A0852}"/>
              </a:ext>
            </a:extLst>
          </p:cNvPr>
          <p:cNvSpPr txBox="1"/>
          <p:nvPr/>
        </p:nvSpPr>
        <p:spPr>
          <a:xfrm>
            <a:off x="3554393" y="6581001"/>
            <a:ext cx="55896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Adapted from Translational Biotechnology: A Journey from Laboratory to Clinics (2021)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37C8E8-0115-5651-6F33-8A23E005E0F2}"/>
              </a:ext>
            </a:extLst>
          </p:cNvPr>
          <p:cNvSpPr/>
          <p:nvPr/>
        </p:nvSpPr>
        <p:spPr>
          <a:xfrm>
            <a:off x="3886200" y="1825625"/>
            <a:ext cx="1371600" cy="43513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F8C840A-AE8F-3930-0463-43F5842967C9}"/>
              </a:ext>
            </a:extLst>
          </p:cNvPr>
          <p:cNvSpPr/>
          <p:nvPr/>
        </p:nvSpPr>
        <p:spPr>
          <a:xfrm>
            <a:off x="5257800" y="3388381"/>
            <a:ext cx="2604052" cy="122582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Bedside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8807DEF7-E185-DFF8-92B9-0E58A411DFEB}"/>
              </a:ext>
            </a:extLst>
          </p:cNvPr>
          <p:cNvSpPr/>
          <p:nvPr/>
        </p:nvSpPr>
        <p:spPr>
          <a:xfrm flipH="1">
            <a:off x="1278835" y="3429000"/>
            <a:ext cx="2604052" cy="1225826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Bench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49D94E6-9799-4D19-5C1A-5FD9131EAD8A}"/>
              </a:ext>
            </a:extLst>
          </p:cNvPr>
          <p:cNvSpPr/>
          <p:nvPr/>
        </p:nvSpPr>
        <p:spPr>
          <a:xfrm>
            <a:off x="3582402" y="3011557"/>
            <a:ext cx="2030722" cy="202427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F5377B-2132-CB82-E51A-EBB5F9899364}"/>
              </a:ext>
            </a:extLst>
          </p:cNvPr>
          <p:cNvSpPr txBox="1"/>
          <p:nvPr/>
        </p:nvSpPr>
        <p:spPr>
          <a:xfrm>
            <a:off x="1581206" y="4907541"/>
            <a:ext cx="22704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Bioinformatics</a:t>
            </a:r>
          </a:p>
          <a:p>
            <a:pPr algn="r"/>
            <a:r>
              <a:rPr lang="en-US" dirty="0"/>
              <a:t>Statistics</a:t>
            </a:r>
          </a:p>
          <a:p>
            <a:pPr algn="r"/>
            <a:r>
              <a:rPr lang="en-US" dirty="0"/>
              <a:t>AI-based Technologies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9865E4-E7D5-4CE6-8BC2-40F1FA1954DF}"/>
              </a:ext>
            </a:extLst>
          </p:cNvPr>
          <p:cNvSpPr txBox="1"/>
          <p:nvPr/>
        </p:nvSpPr>
        <p:spPr>
          <a:xfrm>
            <a:off x="1101613" y="2236679"/>
            <a:ext cx="2781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Databases (Molecular Data)</a:t>
            </a:r>
          </a:p>
          <a:p>
            <a:pPr algn="r"/>
            <a:r>
              <a:rPr lang="en-US" dirty="0"/>
              <a:t>Knowledge Bases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047AC0-BE00-2E7D-4CB3-6EC693D6B52A}"/>
              </a:ext>
            </a:extLst>
          </p:cNvPr>
          <p:cNvSpPr txBox="1"/>
          <p:nvPr/>
        </p:nvSpPr>
        <p:spPr>
          <a:xfrm>
            <a:off x="5257800" y="2216866"/>
            <a:ext cx="2510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Precision Medicine</a:t>
            </a:r>
          </a:p>
          <a:p>
            <a:r>
              <a:rPr lang="en-US" dirty="0"/>
              <a:t>Improved Diagnostics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D1953C-59F2-7C2A-A3F0-4FCFB26BE8BE}"/>
              </a:ext>
            </a:extLst>
          </p:cNvPr>
          <p:cNvSpPr txBox="1"/>
          <p:nvPr/>
        </p:nvSpPr>
        <p:spPr>
          <a:xfrm>
            <a:off x="5266497" y="5227602"/>
            <a:ext cx="2038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Clinical Implications</a:t>
            </a:r>
          </a:p>
        </p:txBody>
      </p:sp>
      <p:pic>
        <p:nvPicPr>
          <p:cNvPr id="2058" name="Picture 10" descr="Three arrows circle #AD , #Sponsored, #Paid, #circle, #arrows | Circle arrow,  Circle, Shadow photography">
            <a:extLst>
              <a:ext uri="{FF2B5EF4-FFF2-40B4-BE49-F238E27FC236}">
                <a16:creationId xmlns:a16="http://schemas.microsoft.com/office/drawing/2014/main" id="{400998F6-391B-ADE9-E02C-BFEBF27EB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48664">
            <a:off x="3789452" y="3241681"/>
            <a:ext cx="1519226" cy="151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B94AA53-42A5-12CF-43DD-11AF7A37668C}"/>
              </a:ext>
            </a:extLst>
          </p:cNvPr>
          <p:cNvSpPr/>
          <p:nvPr/>
        </p:nvSpPr>
        <p:spPr>
          <a:xfrm>
            <a:off x="4447140" y="3242242"/>
            <a:ext cx="490330" cy="7539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Informatics - Free computer icons">
            <a:extLst>
              <a:ext uri="{FF2B5EF4-FFF2-40B4-BE49-F238E27FC236}">
                <a16:creationId xmlns:a16="http://schemas.microsoft.com/office/drawing/2014/main" id="{4DC9006D-D628-EA42-0CF7-F6F8B29EC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300537" y="3157537"/>
            <a:ext cx="542925" cy="54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B9E8033-CB9D-E0DF-5BAE-E8C0C87A5A73}"/>
              </a:ext>
            </a:extLst>
          </p:cNvPr>
          <p:cNvSpPr/>
          <p:nvPr/>
        </p:nvSpPr>
        <p:spPr>
          <a:xfrm>
            <a:off x="3882887" y="3900878"/>
            <a:ext cx="555556" cy="792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Premium Vector | Microscope icon in flat style">
            <a:extLst>
              <a:ext uri="{FF2B5EF4-FFF2-40B4-BE49-F238E27FC236}">
                <a16:creationId xmlns:a16="http://schemas.microsoft.com/office/drawing/2014/main" id="{17F80FD4-E073-C8E6-0D93-BA12AA206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665517" y="3900879"/>
            <a:ext cx="888883" cy="888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C0EC9B0-A68B-1AC8-CF3C-46605DC0E4A6}"/>
              </a:ext>
            </a:extLst>
          </p:cNvPr>
          <p:cNvSpPr/>
          <p:nvPr/>
        </p:nvSpPr>
        <p:spPr>
          <a:xfrm>
            <a:off x="4826065" y="4002156"/>
            <a:ext cx="440432" cy="697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6" name="Picture 8" descr="Medication - Free medical icons">
            <a:extLst>
              <a:ext uri="{FF2B5EF4-FFF2-40B4-BE49-F238E27FC236}">
                <a16:creationId xmlns:a16="http://schemas.microsoft.com/office/drawing/2014/main" id="{D8E72263-7DC7-4CFF-A810-0D3D9EF3E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2684" y="4113938"/>
            <a:ext cx="500269" cy="500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411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/>
      <p:bldP spid="11" grpId="0"/>
      <p:bldP spid="12" grpId="0"/>
      <p:bldP spid="13" grpId="0"/>
      <p:bldP spid="18" grpId="0" animBg="1"/>
      <p:bldP spid="15" grpId="0" animBg="1"/>
      <p:bldP spid="1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Epigenetics">
            <a:extLst>
              <a:ext uri="{FF2B5EF4-FFF2-40B4-BE49-F238E27FC236}">
                <a16:creationId xmlns:a16="http://schemas.microsoft.com/office/drawing/2014/main" id="{DA10C4E2-5886-1995-71E2-A9D4C69CD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0758"/>
            <a:ext cx="9144000" cy="295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5FAFA8C-10B7-7C39-070E-A7A55C58C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Epigenetics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0EA3A4-EBA6-60C2-799C-6BBEEC9C58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3393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38C45-AF05-C462-9580-3CEEE0629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Epigenetics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100D0-C037-DF2F-A57C-4CB58ABF1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43000"/>
            <a:ext cx="7886700" cy="5033963"/>
          </a:xfrm>
        </p:spPr>
        <p:txBody>
          <a:bodyPr>
            <a:normAutofit/>
          </a:bodyPr>
          <a:lstStyle/>
          <a:p>
            <a:r>
              <a:rPr lang="en-US" sz="2400" dirty="0"/>
              <a:t>The study of heritable changes in gene function that occur </a:t>
            </a:r>
            <a:r>
              <a:rPr lang="en-US" sz="2400" i="1" dirty="0"/>
              <a:t>without a change in the sequence of the DNA </a:t>
            </a:r>
            <a:r>
              <a:rPr lang="en-US" sz="2400" dirty="0"/>
              <a:t>(A, C, G, T).</a:t>
            </a:r>
          </a:p>
          <a:p>
            <a:r>
              <a:rPr lang="en-US" sz="2400" dirty="0"/>
              <a:t>Some changes are transient and can be regulated by environmental factors (diet, chemicals, behaviors, etc.)</a:t>
            </a:r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03A66F-C3D4-47E3-9B36-3AF1B7774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3500" y="2711718"/>
            <a:ext cx="6477000" cy="3869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0E24BA-EFBE-0488-FD6D-93FCF54D9ED6}"/>
              </a:ext>
            </a:extLst>
          </p:cNvPr>
          <p:cNvSpPr txBox="1"/>
          <p:nvPr/>
        </p:nvSpPr>
        <p:spPr>
          <a:xfrm>
            <a:off x="0" y="6581001"/>
            <a:ext cx="36950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Alegría</a:t>
            </a:r>
            <a:r>
              <a:rPr lang="en-US" sz="1200" dirty="0"/>
              <a:t>-Torres et al., </a:t>
            </a:r>
            <a:r>
              <a:rPr lang="en-US" sz="1200" i="1" dirty="0" err="1"/>
              <a:t>Epigenomics</a:t>
            </a:r>
            <a:r>
              <a:rPr lang="en-US" sz="1200" i="1" dirty="0"/>
              <a:t> </a:t>
            </a:r>
            <a:r>
              <a:rPr lang="en-US" sz="1200" dirty="0"/>
              <a:t>(2011) 3(3), 267–277</a:t>
            </a:r>
          </a:p>
        </p:txBody>
      </p:sp>
    </p:spTree>
    <p:extLst>
      <p:ext uri="{BB962C8B-B14F-4D97-AF65-F5344CB8AC3E}">
        <p14:creationId xmlns:p14="http://schemas.microsoft.com/office/powerpoint/2010/main" val="28348813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DNA methylation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C’s of </a:t>
            </a:r>
            <a:r>
              <a:rPr lang="en-US" dirty="0" err="1"/>
              <a:t>CpGs</a:t>
            </a:r>
            <a:r>
              <a:rPr lang="en-US" dirty="0"/>
              <a:t> can be methylated and potentially affect gene transcription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3717529" y="3720009"/>
            <a:ext cx="4638976" cy="923059"/>
            <a:chOff x="640744" y="2048806"/>
            <a:chExt cx="6185301" cy="1230745"/>
          </a:xfrm>
        </p:grpSpPr>
        <p:grpSp>
          <p:nvGrpSpPr>
            <p:cNvPr id="27" name="Group 26"/>
            <p:cNvGrpSpPr/>
            <p:nvPr/>
          </p:nvGrpSpPr>
          <p:grpSpPr>
            <a:xfrm>
              <a:off x="2312567" y="2120212"/>
              <a:ext cx="4513478" cy="356721"/>
              <a:chOff x="1997050" y="2247490"/>
              <a:chExt cx="4513478" cy="356721"/>
            </a:xfrm>
          </p:grpSpPr>
          <p:cxnSp>
            <p:nvCxnSpPr>
              <p:cNvPr id="6" name="Straight Connector 5"/>
              <p:cNvCxnSpPr/>
              <p:nvPr/>
            </p:nvCxnSpPr>
            <p:spPr>
              <a:xfrm>
                <a:off x="1997050" y="2525955"/>
                <a:ext cx="4513478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" name="Group 9"/>
              <p:cNvGrpSpPr/>
              <p:nvPr/>
            </p:nvGrpSpPr>
            <p:grpSpPr>
              <a:xfrm>
                <a:off x="2757486" y="2315611"/>
                <a:ext cx="104775" cy="205184"/>
                <a:chOff x="2757487" y="2204641"/>
                <a:chExt cx="104775" cy="205184"/>
              </a:xfrm>
            </p:grpSpPr>
            <p:cxnSp>
              <p:nvCxnSpPr>
                <p:cNvPr id="8" name="Straight Connector 7"/>
                <p:cNvCxnSpPr/>
                <p:nvPr/>
              </p:nvCxnSpPr>
              <p:spPr>
                <a:xfrm flipV="1">
                  <a:off x="2809875" y="2305050"/>
                  <a:ext cx="0" cy="10477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" name="Oval 8"/>
                <p:cNvSpPr/>
                <p:nvPr/>
              </p:nvSpPr>
              <p:spPr>
                <a:xfrm>
                  <a:off x="2757487" y="2204641"/>
                  <a:ext cx="104775" cy="102393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</p:grpSp>
          <p:grpSp>
            <p:nvGrpSpPr>
              <p:cNvPr id="11" name="Group 10"/>
              <p:cNvGrpSpPr/>
              <p:nvPr/>
            </p:nvGrpSpPr>
            <p:grpSpPr>
              <a:xfrm>
                <a:off x="3014662" y="2315611"/>
                <a:ext cx="104775" cy="205184"/>
                <a:chOff x="2757487" y="2204641"/>
                <a:chExt cx="104775" cy="205184"/>
              </a:xfrm>
            </p:grpSpPr>
            <p:cxnSp>
              <p:nvCxnSpPr>
                <p:cNvPr id="12" name="Straight Connector 11"/>
                <p:cNvCxnSpPr/>
                <p:nvPr/>
              </p:nvCxnSpPr>
              <p:spPr>
                <a:xfrm flipV="1">
                  <a:off x="2809875" y="2305050"/>
                  <a:ext cx="0" cy="10477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Oval 12"/>
                <p:cNvSpPr/>
                <p:nvPr/>
              </p:nvSpPr>
              <p:spPr>
                <a:xfrm>
                  <a:off x="2757487" y="2204641"/>
                  <a:ext cx="104775" cy="102393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>
                <a:off x="3171823" y="2315611"/>
                <a:ext cx="104775" cy="205184"/>
                <a:chOff x="2757487" y="2204641"/>
                <a:chExt cx="104775" cy="205184"/>
              </a:xfrm>
            </p:grpSpPr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2809875" y="2305050"/>
                  <a:ext cx="0" cy="10477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Oval 15"/>
                <p:cNvSpPr/>
                <p:nvPr/>
              </p:nvSpPr>
              <p:spPr>
                <a:xfrm>
                  <a:off x="2757487" y="2204641"/>
                  <a:ext cx="104775" cy="102393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>
                <a:off x="2400299" y="2315611"/>
                <a:ext cx="104775" cy="205184"/>
                <a:chOff x="2757487" y="2204641"/>
                <a:chExt cx="104775" cy="205184"/>
              </a:xfrm>
            </p:grpSpPr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2809875" y="2305050"/>
                  <a:ext cx="0" cy="10477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Oval 18"/>
                <p:cNvSpPr/>
                <p:nvPr/>
              </p:nvSpPr>
              <p:spPr>
                <a:xfrm>
                  <a:off x="2757487" y="2204641"/>
                  <a:ext cx="104775" cy="102393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</p:grpSp>
          <p:grpSp>
            <p:nvGrpSpPr>
              <p:cNvPr id="20" name="Group 19"/>
              <p:cNvGrpSpPr/>
              <p:nvPr/>
            </p:nvGrpSpPr>
            <p:grpSpPr>
              <a:xfrm>
                <a:off x="2652712" y="2315611"/>
                <a:ext cx="104775" cy="205184"/>
                <a:chOff x="2757487" y="2204641"/>
                <a:chExt cx="104775" cy="205184"/>
              </a:xfrm>
            </p:grpSpPr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809875" y="2305050"/>
                  <a:ext cx="0" cy="10477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Oval 21"/>
                <p:cNvSpPr/>
                <p:nvPr/>
              </p:nvSpPr>
              <p:spPr>
                <a:xfrm>
                  <a:off x="2757487" y="2204641"/>
                  <a:ext cx="104775" cy="102393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</p:grpSp>
          <p:cxnSp>
            <p:nvCxnSpPr>
              <p:cNvPr id="24" name="Elbow Connector 23"/>
              <p:cNvCxnSpPr/>
              <p:nvPr/>
            </p:nvCxnSpPr>
            <p:spPr>
              <a:xfrm rot="10800000" flipH="1">
                <a:off x="3454985" y="2247490"/>
                <a:ext cx="279555" cy="276606"/>
              </a:xfrm>
              <a:prstGeom prst="bentConnector3">
                <a:avLst>
                  <a:gd name="adj1" fmla="val -1704"/>
                </a:avLst>
              </a:prstGeom>
              <a:ln w="19050">
                <a:solidFill>
                  <a:schemeClr val="tx1"/>
                </a:solidFill>
                <a:tailEnd type="stealth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Rectangle 3"/>
              <p:cNvSpPr/>
              <p:nvPr/>
            </p:nvSpPr>
            <p:spPr>
              <a:xfrm>
                <a:off x="3445460" y="2443277"/>
                <a:ext cx="2062886" cy="16093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2312567" y="2584831"/>
              <a:ext cx="4513478" cy="581336"/>
              <a:chOff x="2381402" y="2475514"/>
              <a:chExt cx="4513478" cy="581336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2381402" y="2700129"/>
                <a:ext cx="4513478" cy="356721"/>
                <a:chOff x="1997050" y="2247490"/>
                <a:chExt cx="4513478" cy="356721"/>
              </a:xfrm>
            </p:grpSpPr>
            <p:cxnSp>
              <p:nvCxnSpPr>
                <p:cNvPr id="29" name="Straight Connector 28"/>
                <p:cNvCxnSpPr/>
                <p:nvPr/>
              </p:nvCxnSpPr>
              <p:spPr>
                <a:xfrm>
                  <a:off x="1997050" y="2525955"/>
                  <a:ext cx="4513478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0" name="Group 29"/>
                <p:cNvGrpSpPr/>
                <p:nvPr/>
              </p:nvGrpSpPr>
              <p:grpSpPr>
                <a:xfrm>
                  <a:off x="2757486" y="2315611"/>
                  <a:ext cx="104775" cy="205184"/>
                  <a:chOff x="2757487" y="2204641"/>
                  <a:chExt cx="104775" cy="205184"/>
                </a:xfrm>
              </p:grpSpPr>
              <p:cxnSp>
                <p:nvCxnSpPr>
                  <p:cNvPr id="45" name="Straight Connector 44"/>
                  <p:cNvCxnSpPr/>
                  <p:nvPr/>
                </p:nvCxnSpPr>
                <p:spPr>
                  <a:xfrm flipV="1">
                    <a:off x="2809875" y="2305050"/>
                    <a:ext cx="0" cy="104775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" name="Oval 45"/>
                  <p:cNvSpPr/>
                  <p:nvPr/>
                </p:nvSpPr>
                <p:spPr>
                  <a:xfrm>
                    <a:off x="2757487" y="2204641"/>
                    <a:ext cx="104775" cy="102393"/>
                  </a:xfrm>
                  <a:prstGeom prst="ellips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grpSp>
              <p:nvGrpSpPr>
                <p:cNvPr id="31" name="Group 30"/>
                <p:cNvGrpSpPr/>
                <p:nvPr/>
              </p:nvGrpSpPr>
              <p:grpSpPr>
                <a:xfrm>
                  <a:off x="3014662" y="2315611"/>
                  <a:ext cx="104775" cy="205184"/>
                  <a:chOff x="2757487" y="2204641"/>
                  <a:chExt cx="104775" cy="205184"/>
                </a:xfrm>
              </p:grpSpPr>
              <p:cxnSp>
                <p:nvCxnSpPr>
                  <p:cNvPr id="43" name="Straight Connector 42"/>
                  <p:cNvCxnSpPr/>
                  <p:nvPr/>
                </p:nvCxnSpPr>
                <p:spPr>
                  <a:xfrm flipV="1">
                    <a:off x="2809875" y="2305050"/>
                    <a:ext cx="0" cy="104775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Oval 43"/>
                  <p:cNvSpPr/>
                  <p:nvPr/>
                </p:nvSpPr>
                <p:spPr>
                  <a:xfrm>
                    <a:off x="2757487" y="2204641"/>
                    <a:ext cx="104775" cy="102393"/>
                  </a:xfrm>
                  <a:prstGeom prst="ellips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grpSp>
              <p:nvGrpSpPr>
                <p:cNvPr id="32" name="Group 31"/>
                <p:cNvGrpSpPr/>
                <p:nvPr/>
              </p:nvGrpSpPr>
              <p:grpSpPr>
                <a:xfrm>
                  <a:off x="3171823" y="2315611"/>
                  <a:ext cx="104775" cy="205184"/>
                  <a:chOff x="2757487" y="2204641"/>
                  <a:chExt cx="104775" cy="205184"/>
                </a:xfrm>
              </p:grpSpPr>
              <p:cxnSp>
                <p:nvCxnSpPr>
                  <p:cNvPr id="41" name="Straight Connector 40"/>
                  <p:cNvCxnSpPr/>
                  <p:nvPr/>
                </p:nvCxnSpPr>
                <p:spPr>
                  <a:xfrm flipV="1">
                    <a:off x="2809875" y="2305050"/>
                    <a:ext cx="0" cy="104775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Oval 41"/>
                  <p:cNvSpPr/>
                  <p:nvPr/>
                </p:nvSpPr>
                <p:spPr>
                  <a:xfrm>
                    <a:off x="2757487" y="2204641"/>
                    <a:ext cx="104775" cy="102393"/>
                  </a:xfrm>
                  <a:prstGeom prst="ellips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grpSp>
              <p:nvGrpSpPr>
                <p:cNvPr id="33" name="Group 32"/>
                <p:cNvGrpSpPr/>
                <p:nvPr/>
              </p:nvGrpSpPr>
              <p:grpSpPr>
                <a:xfrm>
                  <a:off x="2400299" y="2315611"/>
                  <a:ext cx="104775" cy="205184"/>
                  <a:chOff x="2757487" y="2204641"/>
                  <a:chExt cx="104775" cy="205184"/>
                </a:xfrm>
              </p:grpSpPr>
              <p:cxnSp>
                <p:nvCxnSpPr>
                  <p:cNvPr id="39" name="Straight Connector 38"/>
                  <p:cNvCxnSpPr/>
                  <p:nvPr/>
                </p:nvCxnSpPr>
                <p:spPr>
                  <a:xfrm flipV="1">
                    <a:off x="2809875" y="2305050"/>
                    <a:ext cx="0" cy="104775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" name="Oval 39"/>
                  <p:cNvSpPr/>
                  <p:nvPr/>
                </p:nvSpPr>
                <p:spPr>
                  <a:xfrm>
                    <a:off x="2757487" y="2204641"/>
                    <a:ext cx="104775" cy="102393"/>
                  </a:xfrm>
                  <a:prstGeom prst="ellips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grpSp>
              <p:nvGrpSpPr>
                <p:cNvPr id="34" name="Group 33"/>
                <p:cNvGrpSpPr/>
                <p:nvPr/>
              </p:nvGrpSpPr>
              <p:grpSpPr>
                <a:xfrm>
                  <a:off x="2652712" y="2315611"/>
                  <a:ext cx="104775" cy="205184"/>
                  <a:chOff x="2757487" y="2204641"/>
                  <a:chExt cx="104775" cy="205184"/>
                </a:xfrm>
              </p:grpSpPr>
              <p:cxnSp>
                <p:nvCxnSpPr>
                  <p:cNvPr id="37" name="Straight Connector 36"/>
                  <p:cNvCxnSpPr/>
                  <p:nvPr/>
                </p:nvCxnSpPr>
                <p:spPr>
                  <a:xfrm flipV="1">
                    <a:off x="2809875" y="2305050"/>
                    <a:ext cx="0" cy="104775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8" name="Oval 37"/>
                  <p:cNvSpPr/>
                  <p:nvPr/>
                </p:nvSpPr>
                <p:spPr>
                  <a:xfrm>
                    <a:off x="2757487" y="2204641"/>
                    <a:ext cx="104775" cy="102393"/>
                  </a:xfrm>
                  <a:prstGeom prst="ellips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350"/>
                  </a:p>
                </p:txBody>
              </p:sp>
            </p:grpSp>
            <p:cxnSp>
              <p:nvCxnSpPr>
                <p:cNvPr id="35" name="Elbow Connector 34"/>
                <p:cNvCxnSpPr/>
                <p:nvPr/>
              </p:nvCxnSpPr>
              <p:spPr>
                <a:xfrm rot="10800000" flipH="1">
                  <a:off x="3454985" y="2247490"/>
                  <a:ext cx="279555" cy="276606"/>
                </a:xfrm>
                <a:prstGeom prst="bentConnector3">
                  <a:avLst>
                    <a:gd name="adj1" fmla="val -1704"/>
                  </a:avLst>
                </a:prstGeom>
                <a:ln w="19050">
                  <a:solidFill>
                    <a:schemeClr val="tx1"/>
                  </a:solidFill>
                  <a:tailEnd type="stealth" w="med" len="me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5"/>
                <p:cNvSpPr/>
                <p:nvPr/>
              </p:nvSpPr>
              <p:spPr>
                <a:xfrm>
                  <a:off x="3445460" y="2443277"/>
                  <a:ext cx="2062886" cy="16093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350"/>
                </a:p>
              </p:txBody>
            </p:sp>
          </p:grpSp>
          <p:sp>
            <p:nvSpPr>
              <p:cNvPr id="47" name="TextBox 46"/>
              <p:cNvSpPr txBox="1"/>
              <p:nvPr/>
            </p:nvSpPr>
            <p:spPr>
              <a:xfrm>
                <a:off x="3783520" y="2475514"/>
                <a:ext cx="415072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>
              <a:off x="640744" y="2193750"/>
              <a:ext cx="1586845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Unmethylated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97224" y="2879442"/>
              <a:ext cx="1330365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Methylated</a:t>
              </a:r>
            </a:p>
          </p:txBody>
        </p: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4273" y="2048806"/>
              <a:ext cx="1769590" cy="243861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990360" y="3367455"/>
            <a:ext cx="2220899" cy="1454365"/>
            <a:chOff x="8612990" y="2786779"/>
            <a:chExt cx="2961198" cy="1939153"/>
          </a:xfrm>
        </p:grpSpPr>
        <p:grpSp>
          <p:nvGrpSpPr>
            <p:cNvPr id="51" name="Group 50"/>
            <p:cNvGrpSpPr/>
            <p:nvPr/>
          </p:nvGrpSpPr>
          <p:grpSpPr>
            <a:xfrm>
              <a:off x="9049428" y="4369211"/>
              <a:ext cx="2524760" cy="356721"/>
              <a:chOff x="2295550" y="2247490"/>
              <a:chExt cx="2524760" cy="356721"/>
            </a:xfrm>
          </p:grpSpPr>
          <p:cxnSp>
            <p:nvCxnSpPr>
              <p:cNvPr id="52" name="Straight Connector 51"/>
              <p:cNvCxnSpPr/>
              <p:nvPr/>
            </p:nvCxnSpPr>
            <p:spPr>
              <a:xfrm>
                <a:off x="2295550" y="2525955"/>
                <a:ext cx="252476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/>
              <p:cNvGrpSpPr/>
              <p:nvPr/>
            </p:nvGrpSpPr>
            <p:grpSpPr>
              <a:xfrm>
                <a:off x="2757486" y="2315611"/>
                <a:ext cx="104775" cy="205184"/>
                <a:chOff x="2757487" y="2204641"/>
                <a:chExt cx="104775" cy="205184"/>
              </a:xfrm>
            </p:grpSpPr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2809875" y="2305050"/>
                  <a:ext cx="0" cy="10477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Oval 68"/>
                <p:cNvSpPr/>
                <p:nvPr/>
              </p:nvSpPr>
              <p:spPr>
                <a:xfrm>
                  <a:off x="2757487" y="2204641"/>
                  <a:ext cx="104775" cy="102393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54" name="Group 53"/>
              <p:cNvGrpSpPr/>
              <p:nvPr/>
            </p:nvGrpSpPr>
            <p:grpSpPr>
              <a:xfrm>
                <a:off x="3014662" y="2315611"/>
                <a:ext cx="104775" cy="205184"/>
                <a:chOff x="2757487" y="2204641"/>
                <a:chExt cx="104775" cy="205184"/>
              </a:xfrm>
            </p:grpSpPr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809875" y="2305050"/>
                  <a:ext cx="0" cy="10477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7" name="Oval 66"/>
                <p:cNvSpPr/>
                <p:nvPr/>
              </p:nvSpPr>
              <p:spPr>
                <a:xfrm>
                  <a:off x="2757487" y="2204641"/>
                  <a:ext cx="104775" cy="102393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55" name="Group 54"/>
              <p:cNvGrpSpPr/>
              <p:nvPr/>
            </p:nvGrpSpPr>
            <p:grpSpPr>
              <a:xfrm>
                <a:off x="3171823" y="2315611"/>
                <a:ext cx="104775" cy="205184"/>
                <a:chOff x="2757487" y="2204641"/>
                <a:chExt cx="104775" cy="205184"/>
              </a:xfrm>
            </p:grpSpPr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2809875" y="2305050"/>
                  <a:ext cx="0" cy="10477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Oval 64"/>
                <p:cNvSpPr/>
                <p:nvPr/>
              </p:nvSpPr>
              <p:spPr>
                <a:xfrm>
                  <a:off x="2757487" y="2204641"/>
                  <a:ext cx="104775" cy="102393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56" name="Group 55"/>
              <p:cNvGrpSpPr/>
              <p:nvPr/>
            </p:nvGrpSpPr>
            <p:grpSpPr>
              <a:xfrm>
                <a:off x="2400299" y="2315611"/>
                <a:ext cx="104775" cy="205184"/>
                <a:chOff x="2757487" y="2204641"/>
                <a:chExt cx="104775" cy="205184"/>
              </a:xfrm>
            </p:grpSpPr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2809875" y="2305050"/>
                  <a:ext cx="0" cy="10477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Oval 62"/>
                <p:cNvSpPr/>
                <p:nvPr/>
              </p:nvSpPr>
              <p:spPr>
                <a:xfrm>
                  <a:off x="2757487" y="2204641"/>
                  <a:ext cx="104775" cy="102393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57" name="Group 56"/>
              <p:cNvGrpSpPr/>
              <p:nvPr/>
            </p:nvGrpSpPr>
            <p:grpSpPr>
              <a:xfrm>
                <a:off x="2652712" y="2315611"/>
                <a:ext cx="104775" cy="205184"/>
                <a:chOff x="2757487" y="2204641"/>
                <a:chExt cx="104775" cy="205184"/>
              </a:xfrm>
            </p:grpSpPr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2809875" y="2305050"/>
                  <a:ext cx="0" cy="104775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1" name="Oval 60"/>
                <p:cNvSpPr/>
                <p:nvPr/>
              </p:nvSpPr>
              <p:spPr>
                <a:xfrm>
                  <a:off x="2757487" y="2204641"/>
                  <a:ext cx="104775" cy="102393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en-US" sz="135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cxnSp>
            <p:nvCxnSpPr>
              <p:cNvPr id="58" name="Elbow Connector 57"/>
              <p:cNvCxnSpPr/>
              <p:nvPr/>
            </p:nvCxnSpPr>
            <p:spPr>
              <a:xfrm rot="10800000" flipH="1">
                <a:off x="3454985" y="2247490"/>
                <a:ext cx="279555" cy="276606"/>
              </a:xfrm>
              <a:prstGeom prst="bentConnector3">
                <a:avLst>
                  <a:gd name="adj1" fmla="val -1704"/>
                </a:avLst>
              </a:prstGeom>
              <a:ln w="19050">
                <a:solidFill>
                  <a:schemeClr val="tx1"/>
                </a:solidFill>
                <a:tailEnd type="stealth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tangle 58"/>
              <p:cNvSpPr/>
              <p:nvPr/>
            </p:nvSpPr>
            <p:spPr>
              <a:xfrm>
                <a:off x="3445460" y="2443277"/>
                <a:ext cx="1246097" cy="160934"/>
              </a:xfrm>
              <a:prstGeom prst="rect">
                <a:avLst/>
              </a:prstGeom>
              <a:solidFill>
                <a:srgbClr val="6699FF"/>
              </a:solidFill>
              <a:ln w="12700" cmpd="sng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 sz="1350">
                  <a:solidFill>
                    <a:prstClr val="white"/>
                  </a:solidFill>
                  <a:latin typeface="Calibri"/>
                </a:endParaRPr>
              </a:p>
            </p:txBody>
          </p:sp>
        </p:grpSp>
        <p:cxnSp>
          <p:nvCxnSpPr>
            <p:cNvPr id="70" name="Straight Connector 69"/>
            <p:cNvCxnSpPr/>
            <p:nvPr/>
          </p:nvCxnSpPr>
          <p:spPr>
            <a:xfrm flipH="1" flipV="1">
              <a:off x="8676075" y="3535525"/>
              <a:ext cx="730516" cy="826463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9616139" y="3520775"/>
              <a:ext cx="1083249" cy="846578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>
              <a:off x="8612990" y="3215667"/>
              <a:ext cx="2268741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 err="1"/>
                <a:t>ATGA</a:t>
              </a:r>
              <a:r>
                <a:rPr lang="en-US" sz="1350" b="1" dirty="0" err="1">
                  <a:solidFill>
                    <a:srgbClr val="FF0000"/>
                  </a:solidFill>
                </a:rPr>
                <a:t>CpG</a:t>
              </a:r>
              <a:r>
                <a:rPr lang="en-US" sz="1350" dirty="0" err="1"/>
                <a:t>GTCA</a:t>
              </a:r>
              <a:r>
                <a:rPr lang="en-US" sz="1350" b="1" dirty="0" err="1">
                  <a:solidFill>
                    <a:srgbClr val="FF0000"/>
                  </a:solidFill>
                </a:rPr>
                <a:t>CpG</a:t>
              </a:r>
              <a:r>
                <a:rPr lang="en-US" sz="1350" dirty="0" err="1"/>
                <a:t>AT</a:t>
              </a:r>
              <a:endParaRPr lang="en-US" sz="1350" dirty="0"/>
            </a:p>
          </p:txBody>
        </p:sp>
        <p:cxnSp>
          <p:nvCxnSpPr>
            <p:cNvPr id="73" name="Straight Connector 72"/>
            <p:cNvCxnSpPr/>
            <p:nvPr/>
          </p:nvCxnSpPr>
          <p:spPr>
            <a:xfrm>
              <a:off x="10162817" y="3077852"/>
              <a:ext cx="0" cy="20594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>
              <a:off x="9917024" y="2786779"/>
              <a:ext cx="558272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6546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5006D-6FE1-4352-A655-119F93ED7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Bisulfite Conversion</a:t>
            </a:r>
          </a:p>
        </p:txBody>
      </p:sp>
      <p:pic>
        <p:nvPicPr>
          <p:cNvPr id="21506" name="Picture 2" descr="DNA Methylation - Bisulfite conversion - Epigenetics | Diagenode">
            <a:extLst>
              <a:ext uri="{FF2B5EF4-FFF2-40B4-BE49-F238E27FC236}">
                <a16:creationId xmlns:a16="http://schemas.microsoft.com/office/drawing/2014/main" id="{E5029648-0DF8-8530-6DBF-3B8A0089BC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984" b="10984"/>
          <a:stretch/>
        </p:blipFill>
        <p:spPr bwMode="auto">
          <a:xfrm>
            <a:off x="859366" y="823912"/>
            <a:ext cx="5715000" cy="521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F8226AE-2618-06C0-6D37-23005CE377C0}"/>
              </a:ext>
            </a:extLst>
          </p:cNvPr>
          <p:cNvSpPr/>
          <p:nvPr/>
        </p:nvSpPr>
        <p:spPr>
          <a:xfrm>
            <a:off x="3920066" y="2870199"/>
            <a:ext cx="1608667" cy="372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71E0E1-3B65-ACBB-C666-ACCC22D1AB14}"/>
              </a:ext>
            </a:extLst>
          </p:cNvPr>
          <p:cNvSpPr/>
          <p:nvPr/>
        </p:nvSpPr>
        <p:spPr>
          <a:xfrm>
            <a:off x="3920065" y="4639732"/>
            <a:ext cx="1608667" cy="372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18BA2-6BD3-F340-899D-75E9119F5238}"/>
              </a:ext>
            </a:extLst>
          </p:cNvPr>
          <p:cNvSpPr txBox="1"/>
          <p:nvPr/>
        </p:nvSpPr>
        <p:spPr>
          <a:xfrm>
            <a:off x="3814233" y="2594800"/>
            <a:ext cx="4474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Bisulfite Conversion</a:t>
            </a:r>
          </a:p>
          <a:p>
            <a:pPr algn="ctr"/>
            <a:r>
              <a:rPr lang="en-US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Sodium bisulfite deaminates cytosine residues</a:t>
            </a:r>
          </a:p>
          <a:p>
            <a:pPr algn="ctr"/>
            <a:r>
              <a:rPr lang="en-US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 </a:t>
            </a:r>
            <a:r>
              <a:rPr lang="en-US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Wingdings" panose="05000000000000000000" pitchFamily="2" charset="2"/>
              </a:rPr>
              <a:t> U</a:t>
            </a:r>
            <a:endParaRPr lang="en-US" i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446E19-4967-7BDD-EF8E-A41BD04E4254}"/>
              </a:ext>
            </a:extLst>
          </p:cNvPr>
          <p:cNvSpPr txBox="1"/>
          <p:nvPr/>
        </p:nvSpPr>
        <p:spPr>
          <a:xfrm>
            <a:off x="120650" y="4582336"/>
            <a:ext cx="4474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Amplification by PCR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16EDEC-88A2-B02D-6956-7A09F136E1EA}"/>
              </a:ext>
            </a:extLst>
          </p:cNvPr>
          <p:cNvSpPr txBox="1"/>
          <p:nvPr/>
        </p:nvSpPr>
        <p:spPr>
          <a:xfrm>
            <a:off x="3716866" y="4364333"/>
            <a:ext cx="45974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Sequencing - Agilent </a:t>
            </a:r>
            <a:r>
              <a:rPr lang="en-US" i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SureSelectXT</a:t>
            </a:r>
            <a:r>
              <a:rPr lang="en-US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Methyl-Seq</a:t>
            </a:r>
          </a:p>
          <a:p>
            <a:pPr algn="ctr"/>
            <a:r>
              <a:rPr lang="en-US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3.7 million CpG sites</a:t>
            </a:r>
          </a:p>
          <a:p>
            <a:pPr algn="ctr"/>
            <a:r>
              <a:rPr lang="en-US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~$730/sample, run in batches of 12 ($8,760)</a:t>
            </a:r>
          </a:p>
        </p:txBody>
      </p:sp>
    </p:spTree>
    <p:extLst>
      <p:ext uri="{BB962C8B-B14F-4D97-AF65-F5344CB8AC3E}">
        <p14:creationId xmlns:p14="http://schemas.microsoft.com/office/powerpoint/2010/main" val="4190301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AD909D2-0D3F-0241-3065-B66D903EF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936"/>
            <a:ext cx="7886700" cy="1325563"/>
          </a:xfrm>
        </p:spPr>
        <p:txBody>
          <a:bodyPr/>
          <a:lstStyle/>
          <a:p>
            <a:r>
              <a:rPr lang="en-US" dirty="0"/>
              <a:t>Application</a:t>
            </a:r>
            <a:br>
              <a:rPr lang="en-US" dirty="0"/>
            </a:br>
            <a:r>
              <a:rPr lang="en-US" sz="2000" dirty="0"/>
              <a:t>Methylation Clock for 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2333"/>
            <a:ext cx="7886700" cy="4864630"/>
          </a:xfrm>
        </p:spPr>
        <p:txBody>
          <a:bodyPr>
            <a:normAutofit/>
          </a:bodyPr>
          <a:lstStyle/>
          <a:p>
            <a:r>
              <a:rPr lang="en-US" dirty="0"/>
              <a:t>Do some behaviors or exposures affect </a:t>
            </a:r>
            <a:r>
              <a:rPr lang="en-US" b="1" dirty="0"/>
              <a:t>healthy aging</a:t>
            </a:r>
            <a:r>
              <a:rPr lang="en-US" dirty="0"/>
              <a:t>, based on changes in DNA methylation?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353" y="2157262"/>
            <a:ext cx="5322780" cy="40592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E36178-BAC1-11D4-306D-3E01E6EE29CF}"/>
              </a:ext>
            </a:extLst>
          </p:cNvPr>
          <p:cNvSpPr txBox="1"/>
          <p:nvPr/>
        </p:nvSpPr>
        <p:spPr>
          <a:xfrm>
            <a:off x="0" y="6439055"/>
            <a:ext cx="5680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solidFill>
                  <a:srgbClr val="006699"/>
                </a:solidFill>
                <a:effectLst/>
                <a:latin typeface="-apple-system"/>
                <a:hlinkClick r:id="rId4"/>
              </a:rPr>
              <a:t>Nature Reviews Genetics</a:t>
            </a:r>
            <a:r>
              <a:rPr lang="en-US" b="0" i="0" dirty="0">
                <a:solidFill>
                  <a:srgbClr val="222222"/>
                </a:solidFill>
                <a:effectLst/>
                <a:latin typeface="-apple-system"/>
              </a:rPr>
              <a:t> </a:t>
            </a:r>
            <a:r>
              <a:rPr lang="en-US" b="1" i="0" dirty="0">
                <a:solidFill>
                  <a:srgbClr val="222222"/>
                </a:solidFill>
                <a:effectLst/>
                <a:latin typeface="-apple-system"/>
              </a:rPr>
              <a:t>volume 19</a:t>
            </a:r>
            <a:r>
              <a:rPr lang="en-US" b="0" i="0" dirty="0">
                <a:solidFill>
                  <a:srgbClr val="222222"/>
                </a:solidFill>
                <a:effectLst/>
                <a:latin typeface="-apple-system"/>
              </a:rPr>
              <a:t>, pages371–384 (2018)</a:t>
            </a:r>
            <a:endParaRPr lang="en-US" dirty="0"/>
          </a:p>
        </p:txBody>
      </p:sp>
      <p:pic>
        <p:nvPicPr>
          <p:cNvPr id="15362" name="Picture 2" descr="Frontiers | DNA Methylation Biomarkers in Aging and Age-Related Diseases">
            <a:extLst>
              <a:ext uri="{FF2B5EF4-FFF2-40B4-BE49-F238E27FC236}">
                <a16:creationId xmlns:a16="http://schemas.microsoft.com/office/drawing/2014/main" id="{1612159E-1759-AA79-2BAB-E972341946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6571" y="3732537"/>
            <a:ext cx="4651161" cy="25557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634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4BB5FC-B83D-B253-C02C-D70DF273C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MS-based Omics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DB4D6E-EBB5-B300-E30D-4B6EEDC54D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22" name="Picture 6">
            <a:extLst>
              <a:ext uri="{FF2B5EF4-FFF2-40B4-BE49-F238E27FC236}">
                <a16:creationId xmlns:a16="http://schemas.microsoft.com/office/drawing/2014/main" id="{8A1432AB-B0C2-5D10-D9CA-318F25F848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7238" y="1193800"/>
            <a:ext cx="4430562" cy="265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2359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197DD-9F3F-A0CF-2787-A352A36CE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 Spectrometry (MS)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5EC-E12D-9A2C-609F-FAE6B54FF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mass spectrometer is a balance that measures the mass of ions</a:t>
            </a:r>
          </a:p>
          <a:p>
            <a:r>
              <a:rPr lang="en-US" dirty="0"/>
              <a:t>Useful for identifying and quantifying unknown small molecules </a:t>
            </a:r>
          </a:p>
          <a:p>
            <a:r>
              <a:rPr lang="en-US" dirty="0"/>
              <a:t>Can be done massively in parallel compared to other assays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5602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F993C9-98D9-9506-B893-98855ECEF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 Spectrometry</a:t>
            </a:r>
          </a:p>
        </p:txBody>
      </p:sp>
      <p:pic>
        <p:nvPicPr>
          <p:cNvPr id="12290" name="Picture 2" descr="Mass Spectrometer - Labster Theory">
            <a:extLst>
              <a:ext uri="{FF2B5EF4-FFF2-40B4-BE49-F238E27FC236}">
                <a16:creationId xmlns:a16="http://schemas.microsoft.com/office/drawing/2014/main" id="{EB233D28-FEBB-FCA4-469E-B1F5C803DD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10"/>
          <a:stretch/>
        </p:blipFill>
        <p:spPr bwMode="auto">
          <a:xfrm>
            <a:off x="1029758" y="1600199"/>
            <a:ext cx="7084483" cy="3397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6">
            <a:extLst>
              <a:ext uri="{FF2B5EF4-FFF2-40B4-BE49-F238E27FC236}">
                <a16:creationId xmlns:a16="http://schemas.microsoft.com/office/drawing/2014/main" id="{42D9D922-0512-6ECF-902C-8B251DE540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65782" y="4941977"/>
            <a:ext cx="2286000" cy="19697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/>
            <a:r>
              <a:rPr lang="en-GB" sz="1600" b="1" u="sng" dirty="0">
                <a:solidFill>
                  <a:srgbClr val="29A5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Generation of ions</a:t>
            </a:r>
          </a:p>
          <a:p>
            <a:pPr algn="l" eaLnBrk="1" hangingPunct="1"/>
            <a:endParaRPr lang="en-GB" sz="1400" b="1" dirty="0">
              <a:latin typeface="Arial" charset="0"/>
            </a:endParaRPr>
          </a:p>
          <a:p>
            <a:pPr algn="l" eaLnBrk="1" hangingPunct="1"/>
            <a:r>
              <a:rPr lang="en-GB" sz="1400" b="1" dirty="0">
                <a:latin typeface="Arial" charset="0"/>
              </a:rPr>
              <a:t>Electrospray Ionization (ESI)</a:t>
            </a:r>
          </a:p>
          <a:p>
            <a:pPr algn="l" eaLnBrk="1" hangingPunct="1"/>
            <a:endParaRPr lang="en-GB" sz="1400" b="1" dirty="0">
              <a:latin typeface="Arial" charset="0"/>
            </a:endParaRPr>
          </a:p>
          <a:p>
            <a:pPr algn="l" eaLnBrk="1" hangingPunct="1"/>
            <a:r>
              <a:rPr lang="en-GB" sz="1400" b="1" dirty="0">
                <a:latin typeface="Arial" charset="0"/>
              </a:rPr>
              <a:t>Matrix-assisted laser desorption/ionization</a:t>
            </a:r>
            <a:r>
              <a:rPr lang="en-GB" sz="1000" b="1" dirty="0">
                <a:latin typeface="Arial" charset="0"/>
              </a:rPr>
              <a:t> </a:t>
            </a:r>
            <a:r>
              <a:rPr lang="en-GB" sz="1400" b="1" dirty="0">
                <a:latin typeface="Arial" charset="0"/>
              </a:rPr>
              <a:t>(MALDI)  </a:t>
            </a:r>
          </a:p>
          <a:p>
            <a:pPr algn="l" eaLnBrk="1" hangingPunct="1"/>
            <a:r>
              <a:rPr lang="en-GB" sz="800" b="1" dirty="0">
                <a:latin typeface="Arial" charset="0"/>
              </a:rPr>
              <a:t>          </a:t>
            </a:r>
            <a:endParaRPr lang="en-US" sz="800" b="1" dirty="0">
              <a:latin typeface="Arial" charset="0"/>
            </a:endParaRPr>
          </a:p>
        </p:txBody>
      </p:sp>
      <p:sp>
        <p:nvSpPr>
          <p:cNvPr id="7" name="Text Box 18">
            <a:extLst>
              <a:ext uri="{FF2B5EF4-FFF2-40B4-BE49-F238E27FC236}">
                <a16:creationId xmlns:a16="http://schemas.microsoft.com/office/drawing/2014/main" id="{E0374B1C-5D62-6E37-8873-0334A89A4E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1782" y="4941977"/>
            <a:ext cx="2176462" cy="18466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/>
            <a:r>
              <a:rPr lang="en-GB" sz="1600" b="1" u="sng" dirty="0">
                <a:solidFill>
                  <a:srgbClr val="29A5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Separation of ions</a:t>
            </a:r>
          </a:p>
          <a:p>
            <a:pPr algn="l" eaLnBrk="1" hangingPunct="1"/>
            <a:endParaRPr lang="en-GB" sz="1400" b="1" dirty="0">
              <a:latin typeface="Arial" charset="0"/>
            </a:endParaRPr>
          </a:p>
          <a:p>
            <a:pPr algn="l" eaLnBrk="1" hangingPunct="1"/>
            <a:r>
              <a:rPr lang="en-GB" sz="1400" b="1" dirty="0">
                <a:latin typeface="Arial" charset="0"/>
              </a:rPr>
              <a:t>Quadrupole </a:t>
            </a:r>
          </a:p>
          <a:p>
            <a:pPr algn="l" eaLnBrk="1" hangingPunct="1"/>
            <a:endParaRPr lang="en-GB" sz="1400" b="1" dirty="0">
              <a:latin typeface="Arial" charset="0"/>
            </a:endParaRPr>
          </a:p>
          <a:p>
            <a:pPr algn="l" eaLnBrk="1" hangingPunct="1"/>
            <a:r>
              <a:rPr lang="en-GB" sz="1400" b="1" dirty="0">
                <a:latin typeface="Arial" charset="0"/>
              </a:rPr>
              <a:t>Ion-trap </a:t>
            </a:r>
          </a:p>
          <a:p>
            <a:pPr algn="l" eaLnBrk="1" hangingPunct="1"/>
            <a:endParaRPr lang="en-GB" sz="1400" b="1" dirty="0">
              <a:latin typeface="Arial" charset="0"/>
            </a:endParaRPr>
          </a:p>
          <a:p>
            <a:pPr algn="l" eaLnBrk="1" hangingPunct="1"/>
            <a:r>
              <a:rPr lang="en-GB" sz="1400" b="1" dirty="0">
                <a:latin typeface="Arial" charset="0"/>
              </a:rPr>
              <a:t>Time of Flight</a:t>
            </a:r>
          </a:p>
          <a:p>
            <a:pPr algn="l" eaLnBrk="1" hangingPunct="1"/>
            <a:endParaRPr lang="en-GB" sz="1400" b="1" dirty="0">
              <a:latin typeface="Arial" charset="0"/>
            </a:endParaRPr>
          </a:p>
        </p:txBody>
      </p:sp>
      <p:sp>
        <p:nvSpPr>
          <p:cNvPr id="8" name="Text Box 20">
            <a:extLst>
              <a:ext uri="{FF2B5EF4-FFF2-40B4-BE49-F238E27FC236}">
                <a16:creationId xmlns:a16="http://schemas.microsoft.com/office/drawing/2014/main" id="{567AEDBB-C3CF-4FCA-6955-219B16F83E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0230" y="4943961"/>
            <a:ext cx="2249488" cy="18446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en-GB" sz="1600" b="1" u="sng" dirty="0">
                <a:solidFill>
                  <a:srgbClr val="29A5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Detection of ions</a:t>
            </a:r>
          </a:p>
          <a:p>
            <a:pPr algn="l" eaLnBrk="1" hangingPunct="1">
              <a:spcBef>
                <a:spcPct val="50000"/>
              </a:spcBef>
            </a:pPr>
            <a:r>
              <a:rPr lang="en-GB" sz="1400" b="1" dirty="0">
                <a:latin typeface="Arial" charset="0"/>
              </a:rPr>
              <a:t>Electron multiplier</a:t>
            </a:r>
          </a:p>
          <a:p>
            <a:pPr algn="l" eaLnBrk="1" hangingPunct="1">
              <a:spcBef>
                <a:spcPct val="50000"/>
              </a:spcBef>
            </a:pPr>
            <a:r>
              <a:rPr lang="en-GB" sz="1400" b="1" dirty="0">
                <a:latin typeface="Arial" charset="0"/>
              </a:rPr>
              <a:t>Photomultiplier</a:t>
            </a:r>
          </a:p>
          <a:p>
            <a:pPr algn="l" eaLnBrk="1" hangingPunct="1">
              <a:spcBef>
                <a:spcPct val="50000"/>
              </a:spcBef>
            </a:pPr>
            <a:endParaRPr lang="en-US" sz="1400" b="1" dirty="0">
              <a:latin typeface="Arial" charset="0"/>
            </a:endParaRPr>
          </a:p>
          <a:p>
            <a:pPr algn="l" eaLnBrk="1" hangingPunct="1">
              <a:spcBef>
                <a:spcPct val="50000"/>
              </a:spcBef>
            </a:pPr>
            <a:endParaRPr lang="en-US" sz="1600" b="1" dirty="0">
              <a:latin typeface="Arial" charset="0"/>
            </a:endParaRPr>
          </a:p>
          <a:p>
            <a:pPr algn="l" eaLnBrk="1" hangingPunct="1">
              <a:spcBef>
                <a:spcPct val="50000"/>
              </a:spcBef>
            </a:pPr>
            <a:endParaRPr lang="en-US" sz="800" b="1" dirty="0">
              <a:latin typeface="Arial" charset="0"/>
            </a:endParaRPr>
          </a:p>
        </p:txBody>
      </p:sp>
      <p:sp>
        <p:nvSpPr>
          <p:cNvPr id="9" name="Text Box 18">
            <a:extLst>
              <a:ext uri="{FF2B5EF4-FFF2-40B4-BE49-F238E27FC236}">
                <a16:creationId xmlns:a16="http://schemas.microsoft.com/office/drawing/2014/main" id="{09ADDDD7-1C04-F6C3-85AF-072F9F74F0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551" y="1724379"/>
            <a:ext cx="2176462" cy="1446550"/>
          </a:xfrm>
          <a:prstGeom prst="rect">
            <a:avLst/>
          </a:prstGeom>
          <a:noFill/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1" hangingPunct="1"/>
            <a:r>
              <a:rPr lang="en-GB" sz="1600" b="1" u="sng" dirty="0">
                <a:solidFill>
                  <a:srgbClr val="29A5C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Separation techniques</a:t>
            </a:r>
          </a:p>
          <a:p>
            <a:pPr algn="l" eaLnBrk="1" hangingPunct="1"/>
            <a:endParaRPr lang="en-GB" sz="1400" b="1" dirty="0">
              <a:latin typeface="Arial" charset="0"/>
            </a:endParaRPr>
          </a:p>
          <a:p>
            <a:pPr algn="l" eaLnBrk="1" hangingPunct="1"/>
            <a:r>
              <a:rPr lang="en-GB" sz="1400" b="1" dirty="0">
                <a:latin typeface="Arial" charset="0"/>
              </a:rPr>
              <a:t>GC</a:t>
            </a:r>
          </a:p>
          <a:p>
            <a:pPr algn="l" eaLnBrk="1" hangingPunct="1"/>
            <a:endParaRPr lang="en-GB" sz="1400" b="1" dirty="0">
              <a:latin typeface="Arial" charset="0"/>
            </a:endParaRPr>
          </a:p>
          <a:p>
            <a:pPr algn="l" eaLnBrk="1" hangingPunct="1"/>
            <a:r>
              <a:rPr lang="en-GB" sz="1400" b="1" dirty="0">
                <a:latin typeface="Arial" charset="0"/>
              </a:rPr>
              <a:t>LC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266BB2-240C-68A7-445C-81071C508D0A}"/>
              </a:ext>
            </a:extLst>
          </p:cNvPr>
          <p:cNvSpPr txBox="1"/>
          <p:nvPr/>
        </p:nvSpPr>
        <p:spPr>
          <a:xfrm>
            <a:off x="2875558" y="6581001"/>
            <a:ext cx="626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/>
              <a:t>Thermo</a:t>
            </a:r>
            <a:r>
              <a:rPr lang="en-US" sz="1200" dirty="0"/>
              <a:t> Q-</a:t>
            </a:r>
            <a:r>
              <a:rPr lang="en-US" sz="1200" dirty="0" err="1"/>
              <a:t>Exactive</a:t>
            </a:r>
            <a:r>
              <a:rPr lang="en-US" sz="1200" dirty="0"/>
              <a:t> is one of several mass spectrometers at Wake - </a:t>
            </a:r>
            <a:r>
              <a:rPr lang="en-US" sz="1200" dirty="0">
                <a:hlinkClick r:id="rId4"/>
              </a:rPr>
              <a:t>https://youtu.be/K1VSYjuw6os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2313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Mass Spectra</a:t>
            </a:r>
          </a:p>
        </p:txBody>
      </p:sp>
      <p:pic>
        <p:nvPicPr>
          <p:cNvPr id="2050" name="Picture 2" descr="https://upload.wikimedia.org/wikipedia/en/thumb/7/71/Liquid_chromatography_MS_spectrum_3D_analysis.png/450px-Liquid_chromatography_MS_spectrum_3D_analysis.png"/>
          <p:cNvPicPr>
            <a:picLocks noGrp="1" noChangeAspect="1" noChangeArrowheads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2550" y="1952625"/>
            <a:ext cx="5251450" cy="3605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as Chromatography Mass Spectrometry Analysis and Phytochemical Screening of Sterculiasetigera Oil 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290" y="2405062"/>
            <a:ext cx="3241009" cy="253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89908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B454C4-AB4B-8C01-51EB-97A271EC6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Proteomics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638D-0B7B-CB1E-3BEC-FCE2C6C7D8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 descr="RCSB PDB - 6MJM: Substrate Free Cytochrome P450 3A5 (CYP3A5)">
            <a:extLst>
              <a:ext uri="{FF2B5EF4-FFF2-40B4-BE49-F238E27FC236}">
                <a16:creationId xmlns:a16="http://schemas.microsoft.com/office/drawing/2014/main" id="{F5039026-F528-DCF0-EFF9-023C32FE2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1083" y="0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89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D4E31-C823-BF10-1402-24A50E32C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Translational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CBAF1-F869-7196-5ED0-8C38957E4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6733"/>
            <a:ext cx="7886700" cy="3950230"/>
          </a:xfrm>
        </p:spPr>
        <p:txBody>
          <a:bodyPr>
            <a:normAutofit/>
          </a:bodyPr>
          <a:lstStyle/>
          <a:p>
            <a:r>
              <a:rPr lang="en-US" dirty="0"/>
              <a:t>Big Data</a:t>
            </a:r>
          </a:p>
          <a:p>
            <a:pPr lvl="1"/>
            <a:r>
              <a:rPr lang="en-US" dirty="0"/>
              <a:t>Health Care</a:t>
            </a:r>
          </a:p>
          <a:p>
            <a:pPr lvl="1"/>
            <a:r>
              <a:rPr lang="en-US" dirty="0"/>
              <a:t>Omics</a:t>
            </a:r>
          </a:p>
          <a:p>
            <a:pPr lvl="1"/>
            <a:r>
              <a:rPr lang="en-US" dirty="0"/>
              <a:t>Publicly available repositories</a:t>
            </a:r>
          </a:p>
          <a:p>
            <a:endParaRPr lang="en-US" dirty="0"/>
          </a:p>
          <a:p>
            <a:r>
              <a:rPr lang="en-US" dirty="0"/>
              <a:t>Analytical Tools</a:t>
            </a:r>
          </a:p>
          <a:p>
            <a:pPr lvl="1"/>
            <a:r>
              <a:rPr lang="en-US" dirty="0"/>
              <a:t>Biostatistics</a:t>
            </a:r>
          </a:p>
          <a:p>
            <a:pPr lvl="1"/>
            <a:r>
              <a:rPr lang="en-US" dirty="0"/>
              <a:t>Artificial intelligence-based technologies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1A9E69-93CD-404E-C69B-BDFB6934C9D3}"/>
              </a:ext>
            </a:extLst>
          </p:cNvPr>
          <p:cNvSpPr txBox="1"/>
          <p:nvPr/>
        </p:nvSpPr>
        <p:spPr>
          <a:xfrm rot="20619504">
            <a:off x="5350934" y="4301068"/>
            <a:ext cx="3457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5"/>
                </a:solidFill>
              </a:rPr>
              <a:t>Bootcamp #5: Artificial Intelligence</a:t>
            </a:r>
          </a:p>
          <a:p>
            <a:pPr algn="ctr"/>
            <a:r>
              <a:rPr lang="en-US" dirty="0">
                <a:solidFill>
                  <a:schemeClr val="accent5"/>
                </a:solidFill>
              </a:rPr>
              <a:t>Drs. </a:t>
            </a:r>
            <a:r>
              <a:rPr lang="en-US" dirty="0" err="1">
                <a:solidFill>
                  <a:schemeClr val="accent5"/>
                </a:solidFill>
              </a:rPr>
              <a:t>Rezapour</a:t>
            </a:r>
            <a:r>
              <a:rPr lang="en-US" dirty="0">
                <a:solidFill>
                  <a:schemeClr val="accent5"/>
                </a:solidFill>
              </a:rPr>
              <a:t>, </a:t>
            </a:r>
            <a:r>
              <a:rPr lang="en-US" dirty="0" err="1">
                <a:solidFill>
                  <a:schemeClr val="accent5"/>
                </a:solidFill>
              </a:rPr>
              <a:t>Annanurov</a:t>
            </a:r>
            <a:r>
              <a:rPr lang="en-US" dirty="0">
                <a:solidFill>
                  <a:schemeClr val="accent5"/>
                </a:solidFill>
              </a:rPr>
              <a:t> &amp; Sajjad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531294-8100-6A8D-1AEA-ECBAF913232B}"/>
              </a:ext>
            </a:extLst>
          </p:cNvPr>
          <p:cNvSpPr txBox="1"/>
          <p:nvPr/>
        </p:nvSpPr>
        <p:spPr>
          <a:xfrm rot="20619504">
            <a:off x="2736593" y="1825361"/>
            <a:ext cx="3670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5"/>
                </a:solidFill>
              </a:rPr>
              <a:t>Bootcamp #1: Healthcare Informatics</a:t>
            </a:r>
          </a:p>
          <a:p>
            <a:pPr algn="ctr"/>
            <a:r>
              <a:rPr lang="en-US" dirty="0">
                <a:solidFill>
                  <a:schemeClr val="accent5"/>
                </a:solidFill>
              </a:rPr>
              <a:t>Drs. Wells, </a:t>
            </a:r>
            <a:r>
              <a:rPr lang="en-US" dirty="0" err="1">
                <a:solidFill>
                  <a:schemeClr val="accent5"/>
                </a:solidFill>
              </a:rPr>
              <a:t>Ostaiewski</a:t>
            </a:r>
            <a:r>
              <a:rPr lang="en-US" dirty="0">
                <a:solidFill>
                  <a:schemeClr val="accent5"/>
                </a:solidFill>
              </a:rPr>
              <a:t>, Ford</a:t>
            </a:r>
          </a:p>
          <a:p>
            <a:pPr algn="ctr"/>
            <a:r>
              <a:rPr lang="en-US" dirty="0">
                <a:solidFill>
                  <a:schemeClr val="accent5"/>
                </a:solidFill>
              </a:rPr>
              <a:t>Bootcamp #3: Clinical Informatics</a:t>
            </a:r>
          </a:p>
          <a:p>
            <a:pPr algn="ctr"/>
            <a:r>
              <a:rPr lang="en-US" dirty="0">
                <a:solidFill>
                  <a:schemeClr val="accent5"/>
                </a:solidFill>
              </a:rPr>
              <a:t>Drs. Khanna</a:t>
            </a:r>
          </a:p>
        </p:txBody>
      </p:sp>
    </p:spTree>
    <p:extLst>
      <p:ext uri="{BB962C8B-B14F-4D97-AF65-F5344CB8AC3E}">
        <p14:creationId xmlns:p14="http://schemas.microsoft.com/office/powerpoint/2010/main" val="618962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B6DFCA-8179-444A-A9B4-EEE7545DF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Proteins?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981D9D-E989-46A5-8326-F57672B1A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98600"/>
            <a:ext cx="7886700" cy="4994273"/>
          </a:xfrm>
        </p:spPr>
        <p:txBody>
          <a:bodyPr>
            <a:normAutofit/>
          </a:bodyPr>
          <a:lstStyle/>
          <a:p>
            <a:r>
              <a:rPr lang="en-US" dirty="0"/>
              <a:t>The majority of cellular processes are mediated by proteins (transcription factors, enzymes, receptors)</a:t>
            </a:r>
          </a:p>
          <a:p>
            <a:r>
              <a:rPr lang="en-US" dirty="0"/>
              <a:t>Abundance and activity of proteins are key drivers of biological processes</a:t>
            </a:r>
          </a:p>
          <a:p>
            <a:r>
              <a:rPr lang="en-US" dirty="0"/>
              <a:t>The overall correlation between RNA transcript levels and protein abundance is ~0.5</a:t>
            </a:r>
          </a:p>
          <a:p>
            <a:pPr lvl="1"/>
            <a:r>
              <a:rPr lang="en-US" sz="2050" dirty="0"/>
              <a:t>A LOT of genes/proteins (and the resulting cellular processes) are not regulated by transcriptional regulation, but by post-translational regulation (protein synthesis and degradation)</a:t>
            </a:r>
          </a:p>
          <a:p>
            <a:r>
              <a:rPr lang="en-US" dirty="0"/>
              <a:t>Protein activity and cellular localization are additional key factors in regulating cellular processes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2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E2839637-7AA2-9A4B-B845-1EB4C7AED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Untargeted Proteomics Analyses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BB191-A401-4936-A5AB-646D678FE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Identification of proteins present in complex samples (any species, any tissue)</a:t>
            </a:r>
          </a:p>
          <a:p>
            <a:r>
              <a:rPr lang="en-US" dirty="0"/>
              <a:t>Quantitative proteomics (cells, tissues, mitochondria, exosomes, microbiome)</a:t>
            </a:r>
          </a:p>
          <a:p>
            <a:r>
              <a:rPr lang="en-US" dirty="0"/>
              <a:t>Label-free quantification, isotopic labeling</a:t>
            </a:r>
          </a:p>
          <a:p>
            <a:r>
              <a:rPr lang="en-US" dirty="0"/>
              <a:t>Analysis of posttranslational modifications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 cannot select which proteins you analyze</a:t>
            </a:r>
          </a:p>
          <a:p>
            <a:pPr marL="0" indent="0" algn="ctr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is restricted to a subset of reasonably abundant proteins (1000-3000)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D6FFC020-A732-FF4B-A873-6D6C978DC27B}"/>
              </a:ext>
            </a:extLst>
          </p:cNvPr>
          <p:cNvSpPr txBox="1">
            <a:spLocks/>
          </p:cNvSpPr>
          <p:nvPr/>
        </p:nvSpPr>
        <p:spPr>
          <a:xfrm>
            <a:off x="4492395" y="1944267"/>
            <a:ext cx="6219599" cy="2194864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 algn="l">
              <a:buFont typeface="Arial" charset="0"/>
              <a:buChar char="•"/>
            </a:pPr>
            <a:endParaRPr lang="en-US" sz="18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234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0C1C8-D5A0-7212-0171-F2CDFD825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</a:t>
            </a:r>
            <a:br>
              <a:rPr lang="en-US" dirty="0"/>
            </a:br>
            <a:r>
              <a:rPr lang="en-US" sz="2000" dirty="0"/>
              <a:t>Alzheimer’s Disease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65E42-459C-2184-5E73-328D6292B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6" name="Picture 4">
            <a:extLst>
              <a:ext uri="{FF2B5EF4-FFF2-40B4-BE49-F238E27FC236}">
                <a16:creationId xmlns:a16="http://schemas.microsoft.com/office/drawing/2014/main" id="{EB58C382-5BAD-3427-EB53-3D1545C881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27"/>
          <a:stretch/>
        </p:blipFill>
        <p:spPr bwMode="auto">
          <a:xfrm>
            <a:off x="6307666" y="0"/>
            <a:ext cx="268816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FA2F1829-5CFF-EB94-B501-FE443F58D5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27" b="68395"/>
          <a:stretch/>
        </p:blipFill>
        <p:spPr bwMode="auto">
          <a:xfrm>
            <a:off x="523589" y="3727453"/>
            <a:ext cx="2688166" cy="2167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12E9CA-0A34-10C9-BB9E-583BCABD66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58" r="47951" b="26628"/>
          <a:stretch/>
        </p:blipFill>
        <p:spPr bwMode="auto">
          <a:xfrm>
            <a:off x="3359149" y="3727453"/>
            <a:ext cx="2816754" cy="2881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4C082A-8916-90A4-5DC0-E5A494F97657}"/>
              </a:ext>
            </a:extLst>
          </p:cNvPr>
          <p:cNvSpPr txBox="1"/>
          <p:nvPr/>
        </p:nvSpPr>
        <p:spPr>
          <a:xfrm>
            <a:off x="0" y="6581001"/>
            <a:ext cx="2502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Sci Adv. 2020 Oct 21;6(43):eaaz9360.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8B8248-1CFA-E6B3-C4BC-3524CD0EE1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182" y="1600419"/>
            <a:ext cx="4192344" cy="183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59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>
            <a:extLst>
              <a:ext uri="{FF2B5EF4-FFF2-40B4-BE49-F238E27FC236}">
                <a16:creationId xmlns:a16="http://schemas.microsoft.com/office/drawing/2014/main" id="{10F17D41-737F-EE20-4042-9DC448F22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42937"/>
            <a:ext cx="9144000" cy="557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2B454C4-AB4B-8C01-51EB-97A271EC6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159403"/>
            <a:ext cx="7886700" cy="2852737"/>
          </a:xfrm>
        </p:spPr>
        <p:txBody>
          <a:bodyPr/>
          <a:lstStyle/>
          <a:p>
            <a:r>
              <a:rPr lang="en-US" dirty="0"/>
              <a:t>Metabolomics</a:t>
            </a:r>
          </a:p>
        </p:txBody>
      </p:sp>
    </p:spTree>
    <p:extLst>
      <p:ext uri="{BB962C8B-B14F-4D97-AF65-F5344CB8AC3E}">
        <p14:creationId xmlns:p14="http://schemas.microsoft.com/office/powerpoint/2010/main" val="10197533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96096-CAF1-6812-78A8-316DD1E3D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Metabolomics?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193E7-0572-7989-E829-6FA2B2B9A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3067"/>
            <a:ext cx="7886700" cy="53086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The study of small molecules, metabolites, found in biofluids, bio-volatiles, cells, tissues or organisms</a:t>
            </a:r>
          </a:p>
          <a:p>
            <a:r>
              <a:rPr lang="en-US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Collectively called the metabolome </a:t>
            </a:r>
          </a:p>
          <a:p>
            <a:r>
              <a:rPr lang="en-US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Human Metabolome Database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18,557 metabolites detected and quantified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3,271 metabolites detected in but not quantified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82,274 metabolites expected </a:t>
            </a:r>
          </a:p>
          <a:p>
            <a:r>
              <a:rPr lang="en-US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Provides a molecular phenotype or signature though a metabolic snapshot of your sample</a:t>
            </a:r>
          </a:p>
          <a:p>
            <a:r>
              <a:rPr lang="en-US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Differs from other Omics in that the metabolites and their concentration are a direct reflection of the biochemical activity and metabolic state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5921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E4D7B-F70C-6847-A6B2-F45E14906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2002A-7766-AC4D-87A6-D6DCB0DF3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no one size fits all method to detect all metabolites</a:t>
            </a:r>
          </a:p>
          <a:p>
            <a:r>
              <a:rPr lang="en-US" dirty="0"/>
              <a:t>Within areas of instrumentation, there is no one method to capture all metabolites present.</a:t>
            </a:r>
          </a:p>
          <a:p>
            <a:r>
              <a:rPr lang="en-US" dirty="0"/>
              <a:t>Limit of detection </a:t>
            </a:r>
            <a:r>
              <a:rPr lang="en-US" dirty="0">
                <a:sym typeface="Wingdings" pitchFamily="2" charset="2"/>
              </a:rPr>
              <a:t> missing data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7981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6F181-BE9F-0EA9-3C94-85C517EB1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Application</a:t>
            </a:r>
            <a:br>
              <a:rPr lang="en-US" dirty="0"/>
            </a:br>
            <a:r>
              <a:rPr lang="en-US" sz="2200" dirty="0"/>
              <a:t>Metabolomic profiles predict individual </a:t>
            </a:r>
            <a:r>
              <a:rPr lang="en-US" sz="2200" dirty="0" err="1"/>
              <a:t>multidisease</a:t>
            </a:r>
            <a:r>
              <a:rPr lang="en-US" sz="2200" dirty="0"/>
              <a:t> outcomes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C7E4E0-2C9C-8B3E-63F2-74FB97F9FC4F}"/>
              </a:ext>
            </a:extLst>
          </p:cNvPr>
          <p:cNvSpPr txBox="1"/>
          <p:nvPr/>
        </p:nvSpPr>
        <p:spPr>
          <a:xfrm>
            <a:off x="5629384" y="6581001"/>
            <a:ext cx="35146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1" dirty="0">
                <a:solidFill>
                  <a:srgbClr val="006699"/>
                </a:solidFill>
                <a:effectLst/>
                <a:latin typeface="-apple-system"/>
                <a:hlinkClick r:id="rId2"/>
              </a:rPr>
              <a:t>Nature Medicine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-apple-system"/>
              </a:rPr>
              <a:t> </a:t>
            </a:r>
            <a:r>
              <a:rPr lang="en-US" sz="1200" b="1" i="0" dirty="0">
                <a:solidFill>
                  <a:srgbClr val="222222"/>
                </a:solidFill>
                <a:effectLst/>
                <a:latin typeface="-apple-system"/>
              </a:rPr>
              <a:t>volume 28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-apple-system"/>
              </a:rPr>
              <a:t>, pages2309–2320 (2022)</a:t>
            </a:r>
            <a:endParaRPr lang="en-US" sz="1200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FCA5647E-DB03-04FB-D0DD-8188F0AE3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18933"/>
            <a:ext cx="9144000" cy="4490136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72B025DB-6430-16B7-3A3A-A7C5E01ED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06538"/>
            <a:ext cx="914400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30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1EADAC-DD19-2C4C-FBBF-2A718E05A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Results</a:t>
            </a:r>
          </a:p>
        </p:txBody>
      </p:sp>
      <p:pic>
        <p:nvPicPr>
          <p:cNvPr id="24578" name="Picture 2">
            <a:extLst>
              <a:ext uri="{FF2B5EF4-FFF2-40B4-BE49-F238E27FC236}">
                <a16:creationId xmlns:a16="http://schemas.microsoft.com/office/drawing/2014/main" id="{924BD06C-A2E0-D518-1494-901258630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20" y="1583267"/>
            <a:ext cx="8161761" cy="5031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4E70FE4-022B-4317-7E5E-10B921098C9F}"/>
              </a:ext>
            </a:extLst>
          </p:cNvPr>
          <p:cNvSpPr/>
          <p:nvPr/>
        </p:nvSpPr>
        <p:spPr>
          <a:xfrm>
            <a:off x="6032181" y="3385657"/>
            <a:ext cx="829733" cy="600164"/>
          </a:xfrm>
          <a:prstGeom prst="rect">
            <a:avLst/>
          </a:prstGeom>
          <a:solidFill>
            <a:srgbClr val="D1E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17985B-03C3-E124-07B7-640E9F34866D}"/>
              </a:ext>
            </a:extLst>
          </p:cNvPr>
          <p:cNvSpPr txBox="1"/>
          <p:nvPr/>
        </p:nvSpPr>
        <p:spPr>
          <a:xfrm>
            <a:off x="5997575" y="3385657"/>
            <a:ext cx="86433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autami" panose="020B0502040204020203" pitchFamily="34" charset="0"/>
                <a:cs typeface="Gautami" panose="020B0502040204020203" pitchFamily="34" charset="0"/>
              </a:rPr>
              <a:t>Disease</a:t>
            </a:r>
          </a:p>
          <a:p>
            <a:pPr algn="ctr"/>
            <a:r>
              <a:rPr lang="en-US" sz="1400" dirty="0">
                <a:latin typeface="Gautami" panose="020B0502040204020203" pitchFamily="34" charset="0"/>
                <a:cs typeface="Gautami" panose="020B0502040204020203" pitchFamily="34" charset="0"/>
              </a:rPr>
              <a:t>Subtype</a:t>
            </a:r>
          </a:p>
          <a:p>
            <a:pPr algn="ctr"/>
            <a:r>
              <a:rPr lang="en-US" sz="1400" dirty="0">
                <a:latin typeface="Gautami" panose="020B0502040204020203" pitchFamily="34" charset="0"/>
                <a:cs typeface="Gautami" panose="020B0502040204020203" pitchFamily="34" charset="0"/>
              </a:rPr>
              <a:t>Modeling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67CF49-0D09-3273-1014-23F913C4AA3C}"/>
              </a:ext>
            </a:extLst>
          </p:cNvPr>
          <p:cNvSpPr txBox="1"/>
          <p:nvPr/>
        </p:nvSpPr>
        <p:spPr>
          <a:xfrm>
            <a:off x="3072446" y="5949073"/>
            <a:ext cx="2743199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Multi-</a:t>
            </a:r>
            <a:r>
              <a:rPr lang="en-US" sz="1400" dirty="0" err="1"/>
              <a:t>omic</a:t>
            </a:r>
            <a:r>
              <a:rPr lang="en-US" sz="1400" dirty="0"/>
              <a:t> fingerprint for precision medicine applications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C2FCBF-212C-7DA0-D11F-41013D5F36FB}"/>
              </a:ext>
            </a:extLst>
          </p:cNvPr>
          <p:cNvSpPr txBox="1"/>
          <p:nvPr/>
        </p:nvSpPr>
        <p:spPr>
          <a:xfrm>
            <a:off x="5327873" y="6581001"/>
            <a:ext cx="38561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Adapted from https://doi.org/10.1101/2021.09.29.462364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A633C6-7B93-67CA-1F48-F091BA301C27}"/>
              </a:ext>
            </a:extLst>
          </p:cNvPr>
          <p:cNvSpPr/>
          <p:nvPr/>
        </p:nvSpPr>
        <p:spPr>
          <a:xfrm>
            <a:off x="3390581" y="1854700"/>
            <a:ext cx="1053465" cy="461665"/>
          </a:xfrm>
          <a:prstGeom prst="rect">
            <a:avLst/>
          </a:prstGeom>
          <a:solidFill>
            <a:srgbClr val="D1E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DCB462-ED27-2E43-2E42-7936C5EAA4BE}"/>
              </a:ext>
            </a:extLst>
          </p:cNvPr>
          <p:cNvSpPr txBox="1"/>
          <p:nvPr/>
        </p:nvSpPr>
        <p:spPr>
          <a:xfrm>
            <a:off x="3330453" y="1914677"/>
            <a:ext cx="1173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autami" panose="020B0502040204020203" pitchFamily="34" charset="0"/>
                <a:cs typeface="Gautami" panose="020B0502040204020203" pitchFamily="34" charset="0"/>
              </a:rPr>
              <a:t>Disease</a:t>
            </a:r>
          </a:p>
          <a:p>
            <a:pPr algn="ctr"/>
            <a:r>
              <a:rPr lang="en-US" sz="1400" dirty="0">
                <a:latin typeface="Gautami" panose="020B0502040204020203" pitchFamily="34" charset="0"/>
                <a:cs typeface="Gautami" panose="020B0502040204020203" pitchFamily="34" charset="0"/>
              </a:rPr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4427841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6F181-BE9F-0EA9-3C94-85C517EB1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Application</a:t>
            </a:r>
            <a:br>
              <a:rPr lang="en-US" dirty="0"/>
            </a:br>
            <a:r>
              <a:rPr lang="en-US" sz="2200" dirty="0"/>
              <a:t>Metabolomic architecture of obesity implicates </a:t>
            </a:r>
            <a:r>
              <a:rPr lang="en-US" sz="2200" dirty="0" err="1"/>
              <a:t>metabolonic</a:t>
            </a:r>
            <a:r>
              <a:rPr lang="en-US" sz="2200" dirty="0"/>
              <a:t> lactone sulfate in cardiometabolic disease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C7E4E0-2C9C-8B3E-63F2-74FB97F9FC4F}"/>
              </a:ext>
            </a:extLst>
          </p:cNvPr>
          <p:cNvSpPr txBox="1"/>
          <p:nvPr/>
        </p:nvSpPr>
        <p:spPr>
          <a:xfrm>
            <a:off x="4530814" y="6581001"/>
            <a:ext cx="46131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1" dirty="0">
                <a:solidFill>
                  <a:srgbClr val="006699"/>
                </a:solidFill>
                <a:effectLst/>
                <a:latin typeface="-apple-system"/>
              </a:rPr>
              <a:t>Mol </a:t>
            </a:r>
            <a:r>
              <a:rPr lang="en-US" sz="1200" b="0" i="1" dirty="0" err="1">
                <a:solidFill>
                  <a:srgbClr val="006699"/>
                </a:solidFill>
                <a:effectLst/>
                <a:latin typeface="-apple-system"/>
              </a:rPr>
              <a:t>Metab</a:t>
            </a:r>
            <a:r>
              <a:rPr lang="en-US" sz="1200" b="0" i="1" dirty="0">
                <a:solidFill>
                  <a:srgbClr val="006699"/>
                </a:solidFill>
                <a:effectLst/>
                <a:latin typeface="-apple-system"/>
              </a:rPr>
              <a:t>. 2021 Dec;54:101342. </a:t>
            </a:r>
            <a:r>
              <a:rPr lang="en-US" sz="1200" b="0" i="1" dirty="0" err="1">
                <a:solidFill>
                  <a:srgbClr val="006699"/>
                </a:solidFill>
                <a:effectLst/>
                <a:latin typeface="-apple-system"/>
              </a:rPr>
              <a:t>doi</a:t>
            </a:r>
            <a:r>
              <a:rPr lang="en-US" sz="1200" b="0" i="1" dirty="0">
                <a:solidFill>
                  <a:srgbClr val="006699"/>
                </a:solidFill>
                <a:effectLst/>
                <a:latin typeface="-apple-system"/>
              </a:rPr>
              <a:t>: 10.1016/j.molmet.2021.101342.</a:t>
            </a:r>
            <a:endParaRPr lang="en-US" sz="1200" dirty="0"/>
          </a:p>
        </p:txBody>
      </p:sp>
      <p:pic>
        <p:nvPicPr>
          <p:cNvPr id="7" name="Picture 2" descr="Obese Man Silhouette | Free SVG">
            <a:extLst>
              <a:ext uri="{FF2B5EF4-FFF2-40B4-BE49-F238E27FC236}">
                <a16:creationId xmlns:a16="http://schemas.microsoft.com/office/drawing/2014/main" id="{29D4902F-38E0-D812-ED1D-C4D8AAC390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81" r="28077" b="82559"/>
          <a:stretch/>
        </p:blipFill>
        <p:spPr bwMode="auto">
          <a:xfrm>
            <a:off x="5596596" y="2586915"/>
            <a:ext cx="1006164" cy="369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Down Arrow 105">
            <a:extLst>
              <a:ext uri="{FF2B5EF4-FFF2-40B4-BE49-F238E27FC236}">
                <a16:creationId xmlns:a16="http://schemas.microsoft.com/office/drawing/2014/main" id="{AAE7A07F-A45B-9F51-3FF6-2F8A45842B2B}"/>
              </a:ext>
            </a:extLst>
          </p:cNvPr>
          <p:cNvSpPr/>
          <p:nvPr/>
        </p:nvSpPr>
        <p:spPr>
          <a:xfrm rot="10800000">
            <a:off x="3952317" y="2657847"/>
            <a:ext cx="1318204" cy="1978081"/>
          </a:xfrm>
          <a:prstGeom prst="downArrow">
            <a:avLst>
              <a:gd name="adj1" fmla="val 50000"/>
              <a:gd name="adj2" fmla="val 83063"/>
            </a:avLst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4">
            <a:extLst>
              <a:ext uri="{FF2B5EF4-FFF2-40B4-BE49-F238E27FC236}">
                <a16:creationId xmlns:a16="http://schemas.microsoft.com/office/drawing/2014/main" id="{3A390974-5E6B-7A81-DBC6-B490A6D70511}"/>
              </a:ext>
            </a:extLst>
          </p:cNvPr>
          <p:cNvSpPr/>
          <p:nvPr/>
        </p:nvSpPr>
        <p:spPr>
          <a:xfrm>
            <a:off x="6833961" y="2597441"/>
            <a:ext cx="2093543" cy="863714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6A195CA-6AD9-74F9-6A7B-98DE3BB81064}"/>
              </a:ext>
            </a:extLst>
          </p:cNvPr>
          <p:cNvGrpSpPr/>
          <p:nvPr/>
        </p:nvGrpSpPr>
        <p:grpSpPr>
          <a:xfrm>
            <a:off x="6833961" y="2852546"/>
            <a:ext cx="2450735" cy="784829"/>
            <a:chOff x="2803161" y="527586"/>
            <a:chExt cx="3702571" cy="59597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BA3525D-912B-0711-03A3-63429B03AC48}"/>
                </a:ext>
              </a:extLst>
            </p:cNvPr>
            <p:cNvSpPr txBox="1"/>
            <p:nvPr/>
          </p:nvSpPr>
          <p:spPr>
            <a:xfrm>
              <a:off x="2803161" y="527586"/>
              <a:ext cx="3702571" cy="595976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r>
                <a:rPr lang="en-US" sz="900" dirty="0"/>
                <a:t>↓Insulin Sensitivity</a:t>
              </a:r>
            </a:p>
            <a:p>
              <a:r>
                <a:rPr lang="en-US" sz="900" dirty="0"/>
                <a:t>↓Glucose Effectiveness</a:t>
              </a:r>
            </a:p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↑Fasting Glucose</a:t>
              </a:r>
            </a:p>
            <a:p>
              <a:r>
                <a:rPr lang="en-US" sz="900" dirty="0"/>
                <a:t>↑HOMA</a:t>
              </a:r>
              <a:r>
                <a:rPr lang="en-US" sz="900" baseline="-25000" dirty="0"/>
                <a:t>IR</a:t>
              </a:r>
              <a:endParaRPr lang="en-US" sz="9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5F27CE2-0A50-A5F2-5DD6-314E9D7A8CC5}"/>
                </a:ext>
              </a:extLst>
            </p:cNvPr>
            <p:cNvSpPr txBox="1"/>
            <p:nvPr/>
          </p:nvSpPr>
          <p:spPr>
            <a:xfrm>
              <a:off x="2803161" y="736319"/>
              <a:ext cx="3702571" cy="230832"/>
            </a:xfrm>
            <a:prstGeom prst="rect">
              <a:avLst/>
            </a:prstGeom>
            <a:noFill/>
          </p:spPr>
          <p:txBody>
            <a:bodyPr wrap="square" numCol="1" rtlCol="0">
              <a:spAutoFit/>
            </a:bodyPr>
            <a:lstStyle/>
            <a:p>
              <a:r>
                <a:rPr lang="en-US" sz="900" dirty="0"/>
                <a:t>↓ Metabolic Clearance of Insulin</a:t>
              </a:r>
              <a:endParaRPr lang="en-US" sz="900" baseline="-25000" dirty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0ECF0C0-5C78-B31E-EB2A-9CFC5C685554}"/>
              </a:ext>
            </a:extLst>
          </p:cNvPr>
          <p:cNvSpPr txBox="1"/>
          <p:nvPr/>
        </p:nvSpPr>
        <p:spPr>
          <a:xfrm>
            <a:off x="6833961" y="2562849"/>
            <a:ext cx="2093543" cy="486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Insulin Resistance</a:t>
            </a:r>
          </a:p>
        </p:txBody>
      </p:sp>
      <p:sp>
        <p:nvSpPr>
          <p:cNvPr id="14" name="Rounded Rectangle 14">
            <a:extLst>
              <a:ext uri="{FF2B5EF4-FFF2-40B4-BE49-F238E27FC236}">
                <a16:creationId xmlns:a16="http://schemas.microsoft.com/office/drawing/2014/main" id="{AA0A40BE-18CD-D2B1-B8B1-EEFA29352F4A}"/>
              </a:ext>
            </a:extLst>
          </p:cNvPr>
          <p:cNvSpPr/>
          <p:nvPr/>
        </p:nvSpPr>
        <p:spPr>
          <a:xfrm>
            <a:off x="6833961" y="3527300"/>
            <a:ext cx="2093543" cy="582076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AB3DE1-DA8D-A74C-F34A-61082C90DBF6}"/>
              </a:ext>
            </a:extLst>
          </p:cNvPr>
          <p:cNvSpPr txBox="1"/>
          <p:nvPr/>
        </p:nvSpPr>
        <p:spPr>
          <a:xfrm>
            <a:off x="6833961" y="3806396"/>
            <a:ext cx="2450735" cy="56742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1100" dirty="0"/>
              <a:t>↑Triglycerides</a:t>
            </a:r>
          </a:p>
          <a:p>
            <a:endParaRPr lang="en-US" sz="1100" dirty="0"/>
          </a:p>
          <a:p>
            <a:r>
              <a:rPr lang="en-US" sz="1100" dirty="0"/>
              <a:t>↑Cholesterol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4EFCBF-00E0-DB15-24DB-3B42F8D16A6E}"/>
              </a:ext>
            </a:extLst>
          </p:cNvPr>
          <p:cNvSpPr txBox="1"/>
          <p:nvPr/>
        </p:nvSpPr>
        <p:spPr>
          <a:xfrm>
            <a:off x="6833961" y="3516702"/>
            <a:ext cx="2093543" cy="486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Dyslipidemia</a:t>
            </a:r>
          </a:p>
        </p:txBody>
      </p:sp>
      <p:sp>
        <p:nvSpPr>
          <p:cNvPr id="17" name="Rounded Rectangle 20">
            <a:extLst>
              <a:ext uri="{FF2B5EF4-FFF2-40B4-BE49-F238E27FC236}">
                <a16:creationId xmlns:a16="http://schemas.microsoft.com/office/drawing/2014/main" id="{613DF31F-5CFD-15F3-B603-24B9E9B9335B}"/>
              </a:ext>
            </a:extLst>
          </p:cNvPr>
          <p:cNvSpPr/>
          <p:nvPr/>
        </p:nvSpPr>
        <p:spPr>
          <a:xfrm>
            <a:off x="6833960" y="4177256"/>
            <a:ext cx="2093543" cy="57394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FC8750-3D0B-17F6-EFF7-0EC0B3C6830C}"/>
              </a:ext>
            </a:extLst>
          </p:cNvPr>
          <p:cNvSpPr txBox="1"/>
          <p:nvPr/>
        </p:nvSpPr>
        <p:spPr>
          <a:xfrm>
            <a:off x="6833960" y="4447803"/>
            <a:ext cx="2450735" cy="56742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1100" dirty="0"/>
              <a:t>↑Pulse Pressure</a:t>
            </a:r>
          </a:p>
          <a:p>
            <a:endParaRPr lang="en-US" sz="1100" dirty="0"/>
          </a:p>
          <a:p>
            <a:r>
              <a:rPr lang="en-US" sz="1100" dirty="0"/>
              <a:t>↑DBP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381D43-777D-FD0B-B3CF-188A9D1E7FA6}"/>
              </a:ext>
            </a:extLst>
          </p:cNvPr>
          <p:cNvSpPr txBox="1"/>
          <p:nvPr/>
        </p:nvSpPr>
        <p:spPr>
          <a:xfrm>
            <a:off x="6833960" y="4149566"/>
            <a:ext cx="2093543" cy="486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Hypertension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132B744-069F-538C-7B7C-D4B489B6E404}"/>
              </a:ext>
            </a:extLst>
          </p:cNvPr>
          <p:cNvGrpSpPr/>
          <p:nvPr/>
        </p:nvGrpSpPr>
        <p:grpSpPr>
          <a:xfrm>
            <a:off x="2707480" y="2786900"/>
            <a:ext cx="1094335" cy="1185949"/>
            <a:chOff x="3058089" y="1935480"/>
            <a:chExt cx="1971111" cy="2339340"/>
          </a:xfrm>
        </p:grpSpPr>
        <p:pic>
          <p:nvPicPr>
            <p:cNvPr id="21" name="Picture 6" descr="RCSB PDB - 6MJM: Substrate Free Cytochrome P450 3A5 (CYP3A5)">
              <a:extLst>
                <a:ext uri="{FF2B5EF4-FFF2-40B4-BE49-F238E27FC236}">
                  <a16:creationId xmlns:a16="http://schemas.microsoft.com/office/drawing/2014/main" id="{4135ABA4-604A-1851-FF24-963DC5F5C5F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482" t="6936" r="9718" b="6664"/>
            <a:stretch/>
          </p:blipFill>
          <p:spPr bwMode="auto">
            <a:xfrm>
              <a:off x="3058089" y="1935480"/>
              <a:ext cx="1971111" cy="23393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&quot;No&quot; Symbol 32">
              <a:extLst>
                <a:ext uri="{FF2B5EF4-FFF2-40B4-BE49-F238E27FC236}">
                  <a16:creationId xmlns:a16="http://schemas.microsoft.com/office/drawing/2014/main" id="{8A6A68A9-5630-27BE-B2C2-6F6419E03808}"/>
                </a:ext>
              </a:extLst>
            </p:cNvPr>
            <p:cNvSpPr/>
            <p:nvPr/>
          </p:nvSpPr>
          <p:spPr>
            <a:xfrm>
              <a:off x="3058089" y="2072640"/>
              <a:ext cx="1927860" cy="2034540"/>
            </a:xfrm>
            <a:prstGeom prst="noSmoking">
              <a:avLst>
                <a:gd name="adj" fmla="val 6102"/>
              </a:avLst>
            </a:prstGeom>
            <a:gradFill flip="none" rotWithShape="1">
              <a:gsLst>
                <a:gs pos="0">
                  <a:srgbClr val="FF0000"/>
                </a:gs>
                <a:gs pos="48000">
                  <a:srgbClr val="FF0000"/>
                </a:gs>
                <a:gs pos="100000">
                  <a:srgbClr val="FF0000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2C0691-AF2C-8917-0427-A15254811EDD}"/>
              </a:ext>
            </a:extLst>
          </p:cNvPr>
          <p:cNvGrpSpPr/>
          <p:nvPr/>
        </p:nvGrpSpPr>
        <p:grpSpPr>
          <a:xfrm>
            <a:off x="280888" y="2597441"/>
            <a:ext cx="1133250" cy="2140383"/>
            <a:chOff x="769621" y="3074753"/>
            <a:chExt cx="1116401" cy="2114467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6D8E0E7-CAA5-334C-C4AD-E3F4213318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9748" t="7557" r="42799" b="19897"/>
            <a:stretch/>
          </p:blipFill>
          <p:spPr>
            <a:xfrm>
              <a:off x="769621" y="3074753"/>
              <a:ext cx="1116401" cy="2114467"/>
            </a:xfrm>
            <a:prstGeom prst="rect">
              <a:avLst/>
            </a:prstGeom>
            <a:ln w="28575">
              <a:noFill/>
            </a:ln>
          </p:spPr>
        </p:pic>
        <p:sp>
          <p:nvSpPr>
            <p:cNvPr id="25" name="Lightning Bolt 24">
              <a:extLst>
                <a:ext uri="{FF2B5EF4-FFF2-40B4-BE49-F238E27FC236}">
                  <a16:creationId xmlns:a16="http://schemas.microsoft.com/office/drawing/2014/main" id="{4F98A5F3-8804-DDBD-FC66-3575CCE36155}"/>
                </a:ext>
              </a:extLst>
            </p:cNvPr>
            <p:cNvSpPr/>
            <p:nvPr/>
          </p:nvSpPr>
          <p:spPr>
            <a:xfrm>
              <a:off x="807720" y="3580483"/>
              <a:ext cx="450580" cy="379823"/>
            </a:xfrm>
            <a:prstGeom prst="lightningBolt">
              <a:avLst/>
            </a:prstGeom>
            <a:ln>
              <a:noFill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C85F7E2-5C9A-4CC9-C75D-3477C900A6C8}"/>
                </a:ext>
              </a:extLst>
            </p:cNvPr>
            <p:cNvSpPr txBox="1"/>
            <p:nvPr/>
          </p:nvSpPr>
          <p:spPr>
            <a:xfrm>
              <a:off x="1172831" y="3847713"/>
              <a:ext cx="3305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G</a:t>
              </a:r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1E4EB1A0-5A29-B480-68B4-9CF9111C3D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grayscl/>
          </a:blip>
          <a:srcRect t="8238" r="16840" b="4151"/>
          <a:stretch/>
        </p:blipFill>
        <p:spPr>
          <a:xfrm>
            <a:off x="1493860" y="2589483"/>
            <a:ext cx="1039777" cy="212790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2407285-4F30-4138-93BB-9DC0884A85C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45732"/>
          <a:stretch/>
        </p:blipFill>
        <p:spPr>
          <a:xfrm>
            <a:off x="1493860" y="2389401"/>
            <a:ext cx="1250328" cy="131806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9372DC7-CE3F-3310-0EA8-21C194A01CC3}"/>
              </a:ext>
            </a:extLst>
          </p:cNvPr>
          <p:cNvSpPr txBox="1"/>
          <p:nvPr/>
        </p:nvSpPr>
        <p:spPr>
          <a:xfrm>
            <a:off x="1849978" y="3412310"/>
            <a:ext cx="665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STOP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00DE9C7-352C-0D5D-873F-4986F602B56F}"/>
              </a:ext>
            </a:extLst>
          </p:cNvPr>
          <p:cNvSpPr/>
          <p:nvPr/>
        </p:nvSpPr>
        <p:spPr>
          <a:xfrm>
            <a:off x="1462254" y="2589998"/>
            <a:ext cx="1094723" cy="21564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695CECE-2B12-C8BD-1618-0BA403DA209C}"/>
              </a:ext>
            </a:extLst>
          </p:cNvPr>
          <p:cNvSpPr/>
          <p:nvPr/>
        </p:nvSpPr>
        <p:spPr>
          <a:xfrm>
            <a:off x="2621391" y="2585175"/>
            <a:ext cx="1222337" cy="21526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A1259B2-F99C-8654-4F00-052B2DCE53BD}"/>
              </a:ext>
            </a:extLst>
          </p:cNvPr>
          <p:cNvSpPr txBox="1"/>
          <p:nvPr/>
        </p:nvSpPr>
        <p:spPr>
          <a:xfrm>
            <a:off x="2807183" y="3187482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CYP3A5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CCF2F70-AFB1-B91C-CBC2-4DA2CEF7F703}"/>
              </a:ext>
            </a:extLst>
          </p:cNvPr>
          <p:cNvSpPr txBox="1"/>
          <p:nvPr/>
        </p:nvSpPr>
        <p:spPr>
          <a:xfrm>
            <a:off x="256139" y="4256727"/>
            <a:ext cx="76713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DNA</a:t>
            </a:r>
          </a:p>
          <a:p>
            <a:r>
              <a:rPr lang="en-US" sz="1200" dirty="0"/>
              <a:t>rs776746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E0DE577-7804-BB2E-7B7C-AD25AD3EDC17}"/>
              </a:ext>
            </a:extLst>
          </p:cNvPr>
          <p:cNvSpPr txBox="1"/>
          <p:nvPr/>
        </p:nvSpPr>
        <p:spPr>
          <a:xfrm>
            <a:off x="1445116" y="4275320"/>
            <a:ext cx="82426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RNA</a:t>
            </a:r>
          </a:p>
          <a:p>
            <a:r>
              <a:rPr lang="en-US" sz="1200" dirty="0"/>
              <a:t>CYP3A5*3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456A9C2-3BC5-4F9F-9394-E897F7A38C59}"/>
              </a:ext>
            </a:extLst>
          </p:cNvPr>
          <p:cNvSpPr txBox="1"/>
          <p:nvPr/>
        </p:nvSpPr>
        <p:spPr>
          <a:xfrm>
            <a:off x="2605093" y="4266687"/>
            <a:ext cx="74571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Protein</a:t>
            </a:r>
          </a:p>
          <a:p>
            <a:r>
              <a:rPr lang="en-US" sz="1200" dirty="0"/>
              <a:t>CYP3A5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72F28F5-B0BD-BF5B-4B1E-698FEBE66AC4}"/>
              </a:ext>
            </a:extLst>
          </p:cNvPr>
          <p:cNvSpPr/>
          <p:nvPr/>
        </p:nvSpPr>
        <p:spPr>
          <a:xfrm>
            <a:off x="3892012" y="2585175"/>
            <a:ext cx="1444642" cy="21526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407D924-1C70-9934-ED6C-8B6DD5D056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213426">
            <a:off x="4252346" y="2502692"/>
            <a:ext cx="863986" cy="2317614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C5FE4742-D1DB-3F58-FFE2-3FD597F93B7C}"/>
              </a:ext>
            </a:extLst>
          </p:cNvPr>
          <p:cNvSpPr txBox="1"/>
          <p:nvPr/>
        </p:nvSpPr>
        <p:spPr>
          <a:xfrm>
            <a:off x="3865852" y="4105153"/>
            <a:ext cx="114050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Metabolite</a:t>
            </a:r>
          </a:p>
          <a:p>
            <a:r>
              <a:rPr lang="en-US" sz="1200" dirty="0" err="1"/>
              <a:t>Metabolonic</a:t>
            </a:r>
            <a:r>
              <a:rPr lang="en-US" sz="1200" dirty="0"/>
              <a:t> </a:t>
            </a:r>
          </a:p>
          <a:p>
            <a:r>
              <a:rPr lang="en-US" sz="1200" dirty="0"/>
              <a:t>Lactone Sulfate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2540E35-CF2C-C67F-75B4-A9B6BA1B2710}"/>
              </a:ext>
            </a:extLst>
          </p:cNvPr>
          <p:cNvSpPr/>
          <p:nvPr/>
        </p:nvSpPr>
        <p:spPr>
          <a:xfrm>
            <a:off x="280889" y="2590415"/>
            <a:ext cx="1132425" cy="215667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2" descr="Obese Man Silhouette | Free SVG">
            <a:extLst>
              <a:ext uri="{FF2B5EF4-FFF2-40B4-BE49-F238E27FC236}">
                <a16:creationId xmlns:a16="http://schemas.microsoft.com/office/drawing/2014/main" id="{AD50CCEC-8530-AA8F-7E47-86FB7F9EF1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81" t="15415" r="28077"/>
          <a:stretch/>
        </p:blipFill>
        <p:spPr bwMode="auto">
          <a:xfrm>
            <a:off x="5445429" y="2924224"/>
            <a:ext cx="1301858" cy="1793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0A01DB32-31C9-459D-0324-93DC8C3E4764}"/>
              </a:ext>
            </a:extLst>
          </p:cNvPr>
          <p:cNvSpPr txBox="1"/>
          <p:nvPr/>
        </p:nvSpPr>
        <p:spPr>
          <a:xfrm>
            <a:off x="5492767" y="3266872"/>
            <a:ext cx="139493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BMI</a:t>
            </a:r>
          </a:p>
          <a:p>
            <a:pPr algn="ctr"/>
            <a:endParaRPr lang="en-US" sz="600" b="1" dirty="0"/>
          </a:p>
          <a:p>
            <a:pPr algn="ctr"/>
            <a:r>
              <a:rPr lang="en-US" sz="1000" b="1" dirty="0"/>
              <a:t>Waist Circumference</a:t>
            </a:r>
          </a:p>
          <a:p>
            <a:pPr algn="ctr"/>
            <a:endParaRPr lang="en-US" sz="600" b="1" dirty="0"/>
          </a:p>
          <a:p>
            <a:pPr algn="ctr"/>
            <a:r>
              <a:rPr lang="en-US" sz="1000" b="1" dirty="0"/>
              <a:t>Subcutaneous Adipose</a:t>
            </a:r>
          </a:p>
          <a:p>
            <a:pPr algn="ctr"/>
            <a:endParaRPr lang="en-US" sz="600" b="1" dirty="0"/>
          </a:p>
          <a:p>
            <a:pPr algn="ctr"/>
            <a:r>
              <a:rPr lang="en-US" sz="1000" b="1" dirty="0"/>
              <a:t>Visceral Adipose</a:t>
            </a:r>
          </a:p>
        </p:txBody>
      </p:sp>
      <p:sp>
        <p:nvSpPr>
          <p:cNvPr id="42" name="Down Arrow 1">
            <a:extLst>
              <a:ext uri="{FF2B5EF4-FFF2-40B4-BE49-F238E27FC236}">
                <a16:creationId xmlns:a16="http://schemas.microsoft.com/office/drawing/2014/main" id="{88D2F2BC-C91D-C89F-AA6E-207FD887F4AC}"/>
              </a:ext>
            </a:extLst>
          </p:cNvPr>
          <p:cNvSpPr/>
          <p:nvPr/>
        </p:nvSpPr>
        <p:spPr>
          <a:xfrm flipV="1">
            <a:off x="5789693" y="3359547"/>
            <a:ext cx="177896" cy="168002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Down Arrow 68">
            <a:extLst>
              <a:ext uri="{FF2B5EF4-FFF2-40B4-BE49-F238E27FC236}">
                <a16:creationId xmlns:a16="http://schemas.microsoft.com/office/drawing/2014/main" id="{24A44D7C-2851-A35A-527C-A1EEB046DA3A}"/>
              </a:ext>
            </a:extLst>
          </p:cNvPr>
          <p:cNvSpPr/>
          <p:nvPr/>
        </p:nvSpPr>
        <p:spPr>
          <a:xfrm flipV="1">
            <a:off x="5443013" y="3635087"/>
            <a:ext cx="177896" cy="168002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Down Arrow 70">
            <a:extLst>
              <a:ext uri="{FF2B5EF4-FFF2-40B4-BE49-F238E27FC236}">
                <a16:creationId xmlns:a16="http://schemas.microsoft.com/office/drawing/2014/main" id="{0799A22A-9FE1-3A8F-56DC-A68B558F1B9C}"/>
              </a:ext>
            </a:extLst>
          </p:cNvPr>
          <p:cNvSpPr/>
          <p:nvPr/>
        </p:nvSpPr>
        <p:spPr>
          <a:xfrm flipV="1">
            <a:off x="5397618" y="3873774"/>
            <a:ext cx="177896" cy="168002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Down Arrow 72">
            <a:extLst>
              <a:ext uri="{FF2B5EF4-FFF2-40B4-BE49-F238E27FC236}">
                <a16:creationId xmlns:a16="http://schemas.microsoft.com/office/drawing/2014/main" id="{8A113A77-6BA4-5668-963E-C6646908BA9B}"/>
              </a:ext>
            </a:extLst>
          </p:cNvPr>
          <p:cNvSpPr/>
          <p:nvPr/>
        </p:nvSpPr>
        <p:spPr>
          <a:xfrm flipV="1">
            <a:off x="5569256" y="4135554"/>
            <a:ext cx="177896" cy="168002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04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3" grpId="0"/>
      <p:bldP spid="14" grpId="0" animBg="1"/>
      <p:bldP spid="15" grpId="0"/>
      <p:bldP spid="16" grpId="0"/>
      <p:bldP spid="17" grpId="0" animBg="1"/>
      <p:bldP spid="18" grpId="0"/>
      <p:bldP spid="19" grpId="0"/>
      <p:bldP spid="29" grpId="0"/>
      <p:bldP spid="30" grpId="0" animBg="1"/>
      <p:bldP spid="31" grpId="0" animBg="1"/>
      <p:bldP spid="32" grpId="0"/>
      <p:bldP spid="33" grpId="0"/>
      <p:bldP spid="34" grpId="0"/>
      <p:bldP spid="35" grpId="0"/>
      <p:bldP spid="39" grpId="0" animBg="1"/>
      <p:bldP spid="41" grpId="0"/>
      <p:bldP spid="42" grpId="0" animBg="1"/>
      <p:bldP spid="43" grpId="0" animBg="1"/>
      <p:bldP spid="44" grpId="0" animBg="1"/>
      <p:bldP spid="4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3FAD1-D9EA-CA91-43DB-D57F147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are we going?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64A80-9495-147F-141C-13A6E1364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Multiomics</a:t>
            </a:r>
            <a:endParaRPr lang="en-US" dirty="0"/>
          </a:p>
          <a:p>
            <a:pPr lvl="1"/>
            <a:r>
              <a:rPr lang="en-US" dirty="0">
                <a:solidFill>
                  <a:srgbClr val="212121"/>
                </a:solidFill>
              </a:rPr>
              <a:t>NHLBI </a:t>
            </a:r>
            <a:r>
              <a:rPr lang="en-US" dirty="0" err="1">
                <a:solidFill>
                  <a:srgbClr val="212121"/>
                </a:solidFill>
              </a:rPr>
              <a:t>TOPMed</a:t>
            </a:r>
            <a:r>
              <a:rPr lang="en-US" dirty="0">
                <a:solidFill>
                  <a:srgbClr val="212121"/>
                </a:solidFill>
              </a:rPr>
              <a:t> (180K samples)</a:t>
            </a:r>
          </a:p>
          <a:p>
            <a:pPr lvl="1"/>
            <a:r>
              <a:rPr lang="en-US" b="0" i="0" dirty="0" err="1">
                <a:solidFill>
                  <a:srgbClr val="212121"/>
                </a:solidFill>
                <a:effectLst/>
              </a:rPr>
              <a:t>UKBiobank</a:t>
            </a:r>
            <a:r>
              <a:rPr lang="en-US" b="0" i="0" dirty="0">
                <a:solidFill>
                  <a:srgbClr val="212121"/>
                </a:solidFill>
                <a:effectLst/>
              </a:rPr>
              <a:t> </a:t>
            </a:r>
            <a:r>
              <a:rPr lang="en-US" dirty="0">
                <a:solidFill>
                  <a:srgbClr val="212121"/>
                </a:solidFill>
              </a:rPr>
              <a:t>(550K samples)</a:t>
            </a:r>
            <a:endParaRPr lang="en-US" b="0" i="0" dirty="0">
              <a:solidFill>
                <a:srgbClr val="212121"/>
              </a:solidFill>
              <a:effectLst/>
            </a:endParaRPr>
          </a:p>
          <a:p>
            <a:pPr lvl="1"/>
            <a:r>
              <a:rPr lang="en-US" b="0" i="0" dirty="0">
                <a:solidFill>
                  <a:srgbClr val="212121"/>
                </a:solidFill>
                <a:effectLst/>
              </a:rPr>
              <a:t>Geisinger Health System</a:t>
            </a:r>
            <a:r>
              <a:rPr lang="en-US" dirty="0">
                <a:solidFill>
                  <a:srgbClr val="212121"/>
                </a:solidFill>
              </a:rPr>
              <a:t> (</a:t>
            </a:r>
            <a:r>
              <a:rPr lang="en-US" dirty="0" err="1">
                <a:solidFill>
                  <a:srgbClr val="212121"/>
                </a:solidFill>
              </a:rPr>
              <a:t>MyCode</a:t>
            </a:r>
            <a:r>
              <a:rPr lang="en-US" dirty="0">
                <a:solidFill>
                  <a:srgbClr val="212121"/>
                </a:solidFill>
              </a:rPr>
              <a:t>) - </a:t>
            </a:r>
            <a:r>
              <a:rPr lang="en-US" b="0" i="0" dirty="0">
                <a:solidFill>
                  <a:srgbClr val="212121"/>
                </a:solidFill>
                <a:effectLst/>
              </a:rPr>
              <a:t>sequence the exomes of 250,000 patients</a:t>
            </a:r>
          </a:p>
          <a:p>
            <a:pPr lvl="1"/>
            <a:endParaRPr lang="en-US" dirty="0">
              <a:solidFill>
                <a:srgbClr val="212121"/>
              </a:solidFill>
            </a:endParaRPr>
          </a:p>
          <a:p>
            <a:r>
              <a:rPr lang="en-US" dirty="0">
                <a:solidFill>
                  <a:srgbClr val="212121"/>
                </a:solidFill>
              </a:rPr>
              <a:t>Challenges</a:t>
            </a:r>
          </a:p>
          <a:p>
            <a:pPr lvl="1"/>
            <a:r>
              <a:rPr lang="en-US" dirty="0">
                <a:solidFill>
                  <a:srgbClr val="212121"/>
                </a:solidFill>
              </a:rPr>
              <a:t>Data Standards - understanding, navigating, and using existing standards</a:t>
            </a:r>
          </a:p>
          <a:p>
            <a:pPr lvl="1"/>
            <a:r>
              <a:rPr lang="en-US" dirty="0">
                <a:solidFill>
                  <a:srgbClr val="212121"/>
                </a:solidFill>
              </a:rPr>
              <a:t>Inter-interdisciplinary coordination and collaboration - medicine, biology, and computer science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766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788CA-EB4E-CDF9-693E-3DBC05A5C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Translational Bioinformatics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143E51-D521-7798-18DF-1109D73A0852}"/>
              </a:ext>
            </a:extLst>
          </p:cNvPr>
          <p:cNvSpPr txBox="1"/>
          <p:nvPr/>
        </p:nvSpPr>
        <p:spPr>
          <a:xfrm>
            <a:off x="3554393" y="6581001"/>
            <a:ext cx="55896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Adapted from Translational Biotechnology: A Journey from Laboratory to Clinics (2021)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23B4C1-EE37-762C-9D3B-7A80AA3570F3}"/>
              </a:ext>
            </a:extLst>
          </p:cNvPr>
          <p:cNvSpPr/>
          <p:nvPr/>
        </p:nvSpPr>
        <p:spPr>
          <a:xfrm>
            <a:off x="3669195" y="3180579"/>
            <a:ext cx="1805609" cy="178014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Biomarker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444A5EA-6D46-5E46-A5EC-688B51FF1138}"/>
              </a:ext>
            </a:extLst>
          </p:cNvPr>
          <p:cNvSpPr/>
          <p:nvPr/>
        </p:nvSpPr>
        <p:spPr>
          <a:xfrm>
            <a:off x="2359712" y="2593677"/>
            <a:ext cx="1805609" cy="178014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324383A-0C4A-BA1D-7A1B-FEEAAE2481CB}"/>
              </a:ext>
            </a:extLst>
          </p:cNvPr>
          <p:cNvSpPr/>
          <p:nvPr/>
        </p:nvSpPr>
        <p:spPr>
          <a:xfrm>
            <a:off x="1698759" y="2753882"/>
            <a:ext cx="1563757" cy="494677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Diagnostic Biomarker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8FA18B5-9535-7C6E-D8A3-B08182DCB826}"/>
              </a:ext>
            </a:extLst>
          </p:cNvPr>
          <p:cNvSpPr/>
          <p:nvPr/>
        </p:nvSpPr>
        <p:spPr>
          <a:xfrm>
            <a:off x="3675821" y="1641196"/>
            <a:ext cx="1805609" cy="1780142"/>
          </a:xfrm>
          <a:prstGeom prst="ellipse">
            <a:avLst/>
          </a:prstGeom>
          <a:solidFill>
            <a:srgbClr val="F4BA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CCCC996B-5BCA-30EE-61E2-C5C43C14E511}"/>
              </a:ext>
            </a:extLst>
          </p:cNvPr>
          <p:cNvSpPr/>
          <p:nvPr/>
        </p:nvSpPr>
        <p:spPr>
          <a:xfrm>
            <a:off x="3587196" y="1353409"/>
            <a:ext cx="1969605" cy="494677"/>
          </a:xfrm>
          <a:prstGeom prst="roundRect">
            <a:avLst/>
          </a:prstGeom>
          <a:solidFill>
            <a:srgbClr val="E38A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Pharmacodynamic Biomarker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902DAC0-FBE1-6555-9257-16536D8C6E40}"/>
              </a:ext>
            </a:extLst>
          </p:cNvPr>
          <p:cNvSpPr/>
          <p:nvPr/>
        </p:nvSpPr>
        <p:spPr>
          <a:xfrm>
            <a:off x="4991930" y="2593677"/>
            <a:ext cx="1805609" cy="178014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7FF98A-D709-A8DC-3782-276891EBA6FD}"/>
              </a:ext>
            </a:extLst>
          </p:cNvPr>
          <p:cNvSpPr/>
          <p:nvPr/>
        </p:nvSpPr>
        <p:spPr>
          <a:xfrm>
            <a:off x="5894734" y="2722582"/>
            <a:ext cx="1563757" cy="49467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Predictive Biomarker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1DE38CD-B675-7D59-1629-F4A13B5117D4}"/>
              </a:ext>
            </a:extLst>
          </p:cNvPr>
          <p:cNvSpPr/>
          <p:nvPr/>
        </p:nvSpPr>
        <p:spPr>
          <a:xfrm>
            <a:off x="2826023" y="4151547"/>
            <a:ext cx="1805609" cy="1780142"/>
          </a:xfrm>
          <a:prstGeom prst="ellipse">
            <a:avLst/>
          </a:prstGeom>
          <a:solidFill>
            <a:srgbClr val="B7E5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6571B47-4090-EAC1-53AC-22DCD211176D}"/>
              </a:ext>
            </a:extLst>
          </p:cNvPr>
          <p:cNvSpPr/>
          <p:nvPr/>
        </p:nvSpPr>
        <p:spPr>
          <a:xfrm>
            <a:off x="4512367" y="4151547"/>
            <a:ext cx="1805609" cy="178014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A00D2BD-4796-6564-E3F4-ED74ADE4E417}"/>
              </a:ext>
            </a:extLst>
          </p:cNvPr>
          <p:cNvSpPr/>
          <p:nvPr/>
        </p:nvSpPr>
        <p:spPr>
          <a:xfrm>
            <a:off x="2165070" y="5616370"/>
            <a:ext cx="1563757" cy="494677"/>
          </a:xfrm>
          <a:prstGeom prst="roundRect">
            <a:avLst/>
          </a:prstGeom>
          <a:solidFill>
            <a:srgbClr val="83D0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Prognostic Biomarker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DC32385D-44F8-C0BB-CCF7-916404B482E5}"/>
              </a:ext>
            </a:extLst>
          </p:cNvPr>
          <p:cNvSpPr/>
          <p:nvPr/>
        </p:nvSpPr>
        <p:spPr>
          <a:xfrm>
            <a:off x="5467352" y="5563720"/>
            <a:ext cx="1563757" cy="49467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Resistance Biomarker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86A309E-D7A5-FFA9-9F65-3BABAE39AF46}"/>
              </a:ext>
            </a:extLst>
          </p:cNvPr>
          <p:cNvSpPr txBox="1"/>
          <p:nvPr/>
        </p:nvSpPr>
        <p:spPr>
          <a:xfrm>
            <a:off x="3748916" y="1974445"/>
            <a:ext cx="16461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For identifying drug effects and mechanisms of action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5FEB629-BEAD-804A-FD93-53C6168010DA}"/>
              </a:ext>
            </a:extLst>
          </p:cNvPr>
          <p:cNvSpPr txBox="1"/>
          <p:nvPr/>
        </p:nvSpPr>
        <p:spPr>
          <a:xfrm>
            <a:off x="5079103" y="3239653"/>
            <a:ext cx="16461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For predicting disease risk or drug efficacy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52A0DE-4205-5099-3534-EB4F3B3A9CBD}"/>
              </a:ext>
            </a:extLst>
          </p:cNvPr>
          <p:cNvSpPr txBox="1"/>
          <p:nvPr/>
        </p:nvSpPr>
        <p:spPr>
          <a:xfrm>
            <a:off x="4512367" y="4435029"/>
            <a:ext cx="18130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For identifying primary or acquired resistance to drugs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28C648F-EA69-B209-5C40-889D60A67F5B}"/>
              </a:ext>
            </a:extLst>
          </p:cNvPr>
          <p:cNvSpPr txBox="1"/>
          <p:nvPr/>
        </p:nvSpPr>
        <p:spPr>
          <a:xfrm>
            <a:off x="2837197" y="4491110"/>
            <a:ext cx="17161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For prediction of disease progression and pathways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080AD42-F3D8-E7D1-FDCA-ED5FA7B7DFD8}"/>
              </a:ext>
            </a:extLst>
          </p:cNvPr>
          <p:cNvSpPr txBox="1"/>
          <p:nvPr/>
        </p:nvSpPr>
        <p:spPr>
          <a:xfrm>
            <a:off x="2526914" y="3248559"/>
            <a:ext cx="14413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For diagnosis and screening of diseases</a:t>
            </a:r>
          </a:p>
        </p:txBody>
      </p:sp>
    </p:spTree>
    <p:extLst>
      <p:ext uri="{BB962C8B-B14F-4D97-AF65-F5344CB8AC3E}">
        <p14:creationId xmlns:p14="http://schemas.microsoft.com/office/powerpoint/2010/main" val="1373486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1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/>
      <p:bldP spid="31" grpId="0"/>
      <p:bldP spid="32" grpId="0"/>
      <p:bldP spid="33" grpId="0"/>
      <p:bldP spid="34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CBB8E-F24F-39CC-3333-6607DDCE9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6130E-2B6F-0E0A-0BF9-21ACBB1B0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6" name="Picture 2" descr="Tips To Run A Data-Driven Healthcare Organization - Big Data Analytics News">
            <a:extLst>
              <a:ext uri="{FF2B5EF4-FFF2-40B4-BE49-F238E27FC236}">
                <a16:creationId xmlns:a16="http://schemas.microsoft.com/office/drawing/2014/main" id="{1AAB2E0E-7E25-FDA3-78C8-3D0C08DE90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9"/>
          <a:stretch/>
        </p:blipFill>
        <p:spPr bwMode="auto">
          <a:xfrm>
            <a:off x="0" y="1825625"/>
            <a:ext cx="9144000" cy="503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Hexagon 3">
            <a:extLst>
              <a:ext uri="{FF2B5EF4-FFF2-40B4-BE49-F238E27FC236}">
                <a16:creationId xmlns:a16="http://schemas.microsoft.com/office/drawing/2014/main" id="{355288BA-2F2E-6EC6-9E29-9DE0A8E2CE70}"/>
              </a:ext>
            </a:extLst>
          </p:cNvPr>
          <p:cNvSpPr/>
          <p:nvPr/>
        </p:nvSpPr>
        <p:spPr>
          <a:xfrm>
            <a:off x="5163671" y="3998259"/>
            <a:ext cx="842274" cy="735106"/>
          </a:xfrm>
          <a:prstGeom prst="hexagon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C5B31E88-3DD3-A9DD-A9EB-6B02E8FB79D2}"/>
              </a:ext>
            </a:extLst>
          </p:cNvPr>
          <p:cNvSpPr/>
          <p:nvPr/>
        </p:nvSpPr>
        <p:spPr>
          <a:xfrm>
            <a:off x="6649545" y="4849906"/>
            <a:ext cx="853858" cy="735106"/>
          </a:xfrm>
          <a:prstGeom prst="hexagon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F57FD1F4-18AF-7716-B9B6-36CD12D3A3CA}"/>
              </a:ext>
            </a:extLst>
          </p:cNvPr>
          <p:cNvSpPr/>
          <p:nvPr/>
        </p:nvSpPr>
        <p:spPr>
          <a:xfrm>
            <a:off x="6606814" y="3229913"/>
            <a:ext cx="853859" cy="735106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172C5021-ADB7-9E55-B469-11B6045234FB}"/>
              </a:ext>
            </a:extLst>
          </p:cNvPr>
          <p:cNvSpPr/>
          <p:nvPr/>
        </p:nvSpPr>
        <p:spPr>
          <a:xfrm>
            <a:off x="6606813" y="3229913"/>
            <a:ext cx="853859" cy="735106"/>
          </a:xfrm>
          <a:prstGeom prst="hexagon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84DD9BE0-ACDA-6F1E-D807-462AA2AA2B97}"/>
              </a:ext>
            </a:extLst>
          </p:cNvPr>
          <p:cNvSpPr/>
          <p:nvPr/>
        </p:nvSpPr>
        <p:spPr>
          <a:xfrm>
            <a:off x="2428727" y="3912977"/>
            <a:ext cx="853858" cy="735106"/>
          </a:xfrm>
          <a:prstGeom prst="hexagon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D551FFC2-2A92-C42D-5A2B-EC538E6F5172}"/>
              </a:ext>
            </a:extLst>
          </p:cNvPr>
          <p:cNvSpPr/>
          <p:nvPr/>
        </p:nvSpPr>
        <p:spPr>
          <a:xfrm>
            <a:off x="3845081" y="3133006"/>
            <a:ext cx="842274" cy="735106"/>
          </a:xfrm>
          <a:prstGeom prst="hexagon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724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D9E2-667B-76BC-EA6B-18E64AF55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68153-619B-BC16-827C-BBC5E6672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i="1" dirty="0"/>
              <a:t>Omics is a rapidly evolving, multi-disciplinary, and emerging field that encompasses genomics, epigenomics, transcriptomics, proteomics, and metabolomics. 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/>
              <a:t>Each omics technology offers the possibility to understand and view biology from a global perspective. 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/>
              <a:t>High-throughput methodologies can rapidly provide a global picture of the processes within cells at multiple levels, allowing for accelerated discoveries in health and disease.</a:t>
            </a:r>
          </a:p>
        </p:txBody>
      </p:sp>
    </p:spTree>
    <p:extLst>
      <p:ext uri="{BB962C8B-B14F-4D97-AF65-F5344CB8AC3E}">
        <p14:creationId xmlns:p14="http://schemas.microsoft.com/office/powerpoint/2010/main" val="2165365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Omics</a:t>
            </a:r>
          </a:p>
        </p:txBody>
      </p:sp>
      <p:sp>
        <p:nvSpPr>
          <p:cNvPr id="6" name="Down Arrow 5"/>
          <p:cNvSpPr/>
          <p:nvPr/>
        </p:nvSpPr>
        <p:spPr>
          <a:xfrm rot="10800000">
            <a:off x="76200" y="1600200"/>
            <a:ext cx="832945" cy="4876800"/>
          </a:xfrm>
          <a:prstGeom prst="downArrow">
            <a:avLst>
              <a:gd name="adj1" fmla="val 50000"/>
              <a:gd name="adj2" fmla="val 16120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accent1">
                  <a:shade val="70000"/>
                  <a:satMod val="1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/>
          <p:cNvSpPr/>
          <p:nvPr/>
        </p:nvSpPr>
        <p:spPr>
          <a:xfrm>
            <a:off x="8234855" y="1600200"/>
            <a:ext cx="832945" cy="4876800"/>
          </a:xfrm>
          <a:prstGeom prst="downArrow">
            <a:avLst>
              <a:gd name="adj1" fmla="val 50000"/>
              <a:gd name="adj2" fmla="val 161207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accent1">
                  <a:shade val="70000"/>
                  <a:satMod val="1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165014" y="4406948"/>
            <a:ext cx="633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Data</a:t>
            </a:r>
          </a:p>
        </p:txBody>
      </p:sp>
      <p:sp>
        <p:nvSpPr>
          <p:cNvPr id="10" name="TextBox 9"/>
          <p:cNvSpPr txBox="1"/>
          <p:nvPr/>
        </p:nvSpPr>
        <p:spPr>
          <a:xfrm rot="5400000">
            <a:off x="7942324" y="3271529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Information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66348" y="213360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DNA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40070" y="3009137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RNA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585548" y="416134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Proteins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97751" y="5290050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Metabolites</a:t>
            </a:r>
          </a:p>
        </p:txBody>
      </p:sp>
      <p:sp>
        <p:nvSpPr>
          <p:cNvPr id="22" name="Arc 21"/>
          <p:cNvSpPr/>
          <p:nvPr/>
        </p:nvSpPr>
        <p:spPr>
          <a:xfrm rot="10800000">
            <a:off x="909147" y="1828797"/>
            <a:ext cx="2590801" cy="3599453"/>
          </a:xfrm>
          <a:prstGeom prst="arc">
            <a:avLst>
              <a:gd name="adj1" fmla="val 16230652"/>
              <a:gd name="adj2" fmla="val 3397991"/>
            </a:avLst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/>
          <p:cNvSpPr/>
          <p:nvPr/>
        </p:nvSpPr>
        <p:spPr>
          <a:xfrm rot="10800000">
            <a:off x="1137747" y="3210606"/>
            <a:ext cx="2362201" cy="2217643"/>
          </a:xfrm>
          <a:prstGeom prst="arc">
            <a:avLst>
              <a:gd name="adj1" fmla="val 16230652"/>
              <a:gd name="adj2" fmla="val 5260926"/>
            </a:avLst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1899748" y="2502932"/>
            <a:ext cx="609600" cy="506205"/>
          </a:xfrm>
          <a:prstGeom prst="straightConnector1">
            <a:avLst/>
          </a:prstGeom>
          <a:ln w="381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661748" y="3456195"/>
            <a:ext cx="342401" cy="626447"/>
          </a:xfrm>
          <a:prstGeom prst="straightConnector1">
            <a:avLst/>
          </a:prstGeom>
          <a:ln w="381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14" idx="0"/>
          </p:cNvCxnSpPr>
          <p:nvPr/>
        </p:nvCxnSpPr>
        <p:spPr>
          <a:xfrm flipH="1">
            <a:off x="3024873" y="4530678"/>
            <a:ext cx="114674" cy="759372"/>
          </a:xfrm>
          <a:prstGeom prst="straightConnector1">
            <a:avLst/>
          </a:prstGeom>
          <a:ln w="381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981200" y="1447800"/>
            <a:ext cx="3518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ultimate potential of the cell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780802" y="1658062"/>
            <a:ext cx="3826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chemeClr val="accent2"/>
                </a:solidFill>
              </a:rPr>
              <a:t>What is possible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895600" y="2286000"/>
            <a:ext cx="3480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current direction of the cell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695202" y="2496262"/>
            <a:ext cx="37753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chemeClr val="accent3"/>
                </a:solidFill>
              </a:rPr>
              <a:t>What appears to</a:t>
            </a:r>
          </a:p>
          <a:p>
            <a:r>
              <a:rPr lang="en-US" sz="3600" b="1" i="1" dirty="0">
                <a:solidFill>
                  <a:schemeClr val="accent3"/>
                </a:solidFill>
              </a:rPr>
              <a:t>    be happening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581400" y="3581400"/>
            <a:ext cx="371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functional capability of the cell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381002" y="3791662"/>
            <a:ext cx="34163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chemeClr val="accent5"/>
                </a:solidFill>
              </a:rPr>
              <a:t>What makes it </a:t>
            </a:r>
          </a:p>
          <a:p>
            <a:r>
              <a:rPr lang="en-US" sz="3600" b="1" i="1" dirty="0">
                <a:solidFill>
                  <a:schemeClr val="accent5"/>
                </a:solidFill>
              </a:rPr>
              <a:t>	    happen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758785" y="4935298"/>
            <a:ext cx="3365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limiting currency of the cell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017447" y="5290050"/>
            <a:ext cx="42883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chemeClr val="accent6"/>
                </a:solidFill>
              </a:rPr>
              <a:t>What is happening</a:t>
            </a:r>
          </a:p>
        </p:txBody>
      </p:sp>
    </p:spTree>
    <p:extLst>
      <p:ext uri="{BB962C8B-B14F-4D97-AF65-F5344CB8AC3E}">
        <p14:creationId xmlns:p14="http://schemas.microsoft.com/office/powerpoint/2010/main" val="1871782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/>
      <p:bldP spid="10" grpId="0"/>
      <p:bldP spid="30" grpId="0"/>
      <p:bldP spid="31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B9A1B-EDFC-07D6-1E5A-6F53EB818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Central Dogma of Biology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5E3AF6C-560B-0123-161E-5E6FAD80269D}"/>
              </a:ext>
            </a:extLst>
          </p:cNvPr>
          <p:cNvGrpSpPr/>
          <p:nvPr/>
        </p:nvGrpSpPr>
        <p:grpSpPr>
          <a:xfrm>
            <a:off x="4001963" y="5220875"/>
            <a:ext cx="1540806" cy="914400"/>
            <a:chOff x="1814492" y="5225984"/>
            <a:chExt cx="1540806" cy="9144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5D7733F-BA42-9780-EC45-C3E50CB4E429}"/>
                </a:ext>
              </a:extLst>
            </p:cNvPr>
            <p:cNvSpPr/>
            <p:nvPr/>
          </p:nvSpPr>
          <p:spPr>
            <a:xfrm>
              <a:off x="2127695" y="5225984"/>
              <a:ext cx="914400" cy="91440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C6E6E66-F31F-80DF-E182-1ECB2F528C94}"/>
                </a:ext>
              </a:extLst>
            </p:cNvPr>
            <p:cNvSpPr txBox="1"/>
            <p:nvPr/>
          </p:nvSpPr>
          <p:spPr>
            <a:xfrm>
              <a:off x="1814492" y="5420371"/>
              <a:ext cx="15408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Phenotype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3E486D2-C591-A186-9AE9-9AB265023128}"/>
              </a:ext>
            </a:extLst>
          </p:cNvPr>
          <p:cNvGrpSpPr/>
          <p:nvPr/>
        </p:nvGrpSpPr>
        <p:grpSpPr>
          <a:xfrm>
            <a:off x="4061401" y="4181610"/>
            <a:ext cx="1421928" cy="914400"/>
            <a:chOff x="1873930" y="4186719"/>
            <a:chExt cx="1421928" cy="9144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629BEC0-5770-A61A-F02E-92F50A262FAA}"/>
                </a:ext>
              </a:extLst>
            </p:cNvPr>
            <p:cNvSpPr/>
            <p:nvPr/>
          </p:nvSpPr>
          <p:spPr>
            <a:xfrm>
              <a:off x="2127695" y="4186719"/>
              <a:ext cx="914400" cy="9144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B2E983D-CC32-93D2-CA64-C53789A88099}"/>
                </a:ext>
              </a:extLst>
            </p:cNvPr>
            <p:cNvSpPr txBox="1"/>
            <p:nvPr/>
          </p:nvSpPr>
          <p:spPr>
            <a:xfrm>
              <a:off x="1873930" y="4381105"/>
              <a:ext cx="14219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Proteome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45D6512-FBF9-BF8D-5D05-F56AE46E63A2}"/>
              </a:ext>
            </a:extLst>
          </p:cNvPr>
          <p:cNvGrpSpPr/>
          <p:nvPr/>
        </p:nvGrpSpPr>
        <p:grpSpPr>
          <a:xfrm>
            <a:off x="3784402" y="3142345"/>
            <a:ext cx="1975926" cy="914400"/>
            <a:chOff x="1596931" y="3147454"/>
            <a:chExt cx="1975926" cy="9144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06A4A8-DBBF-CBB9-A2A5-A77D1A943BD5}"/>
                </a:ext>
              </a:extLst>
            </p:cNvPr>
            <p:cNvSpPr/>
            <p:nvPr/>
          </p:nvSpPr>
          <p:spPr>
            <a:xfrm>
              <a:off x="2127695" y="3147454"/>
              <a:ext cx="914400" cy="9144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9CBB6-E041-94A3-7E3C-44D8081E14F7}"/>
                </a:ext>
              </a:extLst>
            </p:cNvPr>
            <p:cNvSpPr txBox="1"/>
            <p:nvPr/>
          </p:nvSpPr>
          <p:spPr>
            <a:xfrm>
              <a:off x="1596931" y="3369726"/>
              <a:ext cx="19759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Transcriptome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236BA92-6484-8626-B356-5CCBE2049DA0}"/>
              </a:ext>
            </a:extLst>
          </p:cNvPr>
          <p:cNvGrpSpPr/>
          <p:nvPr/>
        </p:nvGrpSpPr>
        <p:grpSpPr>
          <a:xfrm>
            <a:off x="4144629" y="2103080"/>
            <a:ext cx="1255472" cy="914400"/>
            <a:chOff x="1957158" y="2108189"/>
            <a:chExt cx="1255472" cy="9144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73BE00-66AF-0241-2E7A-D96F7625968A}"/>
                </a:ext>
              </a:extLst>
            </p:cNvPr>
            <p:cNvSpPr/>
            <p:nvPr/>
          </p:nvSpPr>
          <p:spPr>
            <a:xfrm>
              <a:off x="2132409" y="2108189"/>
              <a:ext cx="914400" cy="9144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AA9563D-7F72-C970-1784-47A66BE7489A}"/>
                </a:ext>
              </a:extLst>
            </p:cNvPr>
            <p:cNvSpPr txBox="1"/>
            <p:nvPr/>
          </p:nvSpPr>
          <p:spPr>
            <a:xfrm>
              <a:off x="1957158" y="2338778"/>
              <a:ext cx="12554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Genome</a:t>
              </a:r>
            </a:p>
          </p:txBody>
        </p:sp>
      </p:grpSp>
      <p:sp>
        <p:nvSpPr>
          <p:cNvPr id="16" name="Title 3">
            <a:extLst>
              <a:ext uri="{FF2B5EF4-FFF2-40B4-BE49-F238E27FC236}">
                <a16:creationId xmlns:a16="http://schemas.microsoft.com/office/drawing/2014/main" id="{4FA3309F-4F69-1C53-E25C-B54AD590117B}"/>
              </a:ext>
            </a:extLst>
          </p:cNvPr>
          <p:cNvSpPr txBox="1">
            <a:spLocks/>
          </p:cNvSpPr>
          <p:nvPr/>
        </p:nvSpPr>
        <p:spPr>
          <a:xfrm>
            <a:off x="-383690" y="1136691"/>
            <a:ext cx="10958557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FC8F949D-9B9F-E114-6564-9AF750E1A55D}"/>
              </a:ext>
            </a:extLst>
          </p:cNvPr>
          <p:cNvSpPr/>
          <p:nvPr/>
        </p:nvSpPr>
        <p:spPr>
          <a:xfrm>
            <a:off x="4635677" y="2961558"/>
            <a:ext cx="273378" cy="4047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8">
            <a:extLst>
              <a:ext uri="{FF2B5EF4-FFF2-40B4-BE49-F238E27FC236}">
                <a16:creationId xmlns:a16="http://schemas.microsoft.com/office/drawing/2014/main" id="{9B29CEC3-B269-5D14-199B-20A5527A2FA3}"/>
              </a:ext>
            </a:extLst>
          </p:cNvPr>
          <p:cNvSpPr/>
          <p:nvPr/>
        </p:nvSpPr>
        <p:spPr>
          <a:xfrm>
            <a:off x="4635677" y="3916798"/>
            <a:ext cx="273378" cy="4047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9">
            <a:extLst>
              <a:ext uri="{FF2B5EF4-FFF2-40B4-BE49-F238E27FC236}">
                <a16:creationId xmlns:a16="http://schemas.microsoft.com/office/drawing/2014/main" id="{0F1AC9E5-7A34-1CFF-6B02-03C78EE763AF}"/>
              </a:ext>
            </a:extLst>
          </p:cNvPr>
          <p:cNvSpPr/>
          <p:nvPr/>
        </p:nvSpPr>
        <p:spPr>
          <a:xfrm>
            <a:off x="4637627" y="4956064"/>
            <a:ext cx="273378" cy="4047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B092F53-26F1-456A-706A-28AD6B560149}"/>
              </a:ext>
            </a:extLst>
          </p:cNvPr>
          <p:cNvGrpSpPr/>
          <p:nvPr/>
        </p:nvGrpSpPr>
        <p:grpSpPr>
          <a:xfrm>
            <a:off x="2345407" y="4634501"/>
            <a:ext cx="1801455" cy="914400"/>
            <a:chOff x="1683497" y="2108189"/>
            <a:chExt cx="1801455" cy="9144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222501F-5B4E-FB7F-94D7-79F39C46831B}"/>
                </a:ext>
              </a:extLst>
            </p:cNvPr>
            <p:cNvSpPr/>
            <p:nvPr/>
          </p:nvSpPr>
          <p:spPr>
            <a:xfrm>
              <a:off x="2132409" y="2108189"/>
              <a:ext cx="914400" cy="914400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70C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96711B-59B1-3B3D-BF3E-826B050B6A80}"/>
                </a:ext>
              </a:extLst>
            </p:cNvPr>
            <p:cNvSpPr txBox="1"/>
            <p:nvPr/>
          </p:nvSpPr>
          <p:spPr>
            <a:xfrm>
              <a:off x="1683497" y="2315739"/>
              <a:ext cx="18014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Metabolome</a:t>
              </a:r>
            </a:p>
          </p:txBody>
        </p:sp>
      </p:grpSp>
      <p:sp>
        <p:nvSpPr>
          <p:cNvPr id="23" name="Down Arrow 72">
            <a:extLst>
              <a:ext uri="{FF2B5EF4-FFF2-40B4-BE49-F238E27FC236}">
                <a16:creationId xmlns:a16="http://schemas.microsoft.com/office/drawing/2014/main" id="{5BA0EF15-CB2C-9FD7-E6B2-3EA9D63816ED}"/>
              </a:ext>
            </a:extLst>
          </p:cNvPr>
          <p:cNvSpPr/>
          <p:nvPr/>
        </p:nvSpPr>
        <p:spPr>
          <a:xfrm rot="3739081">
            <a:off x="3780411" y="4563291"/>
            <a:ext cx="273378" cy="4047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own Arrow 73">
            <a:extLst>
              <a:ext uri="{FF2B5EF4-FFF2-40B4-BE49-F238E27FC236}">
                <a16:creationId xmlns:a16="http://schemas.microsoft.com/office/drawing/2014/main" id="{9D329C15-B312-1ED5-2931-043D248C5514}"/>
              </a:ext>
            </a:extLst>
          </p:cNvPr>
          <p:cNvSpPr/>
          <p:nvPr/>
        </p:nvSpPr>
        <p:spPr>
          <a:xfrm rot="18172963">
            <a:off x="3717337" y="5377411"/>
            <a:ext cx="273378" cy="4047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8C0226-CC3D-D639-6CB5-3936018C104F}"/>
              </a:ext>
            </a:extLst>
          </p:cNvPr>
          <p:cNvSpPr txBox="1"/>
          <p:nvPr/>
        </p:nvSpPr>
        <p:spPr>
          <a:xfrm>
            <a:off x="5409531" y="1779821"/>
            <a:ext cx="2843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Genotyping, genotype arrays, whole exome sequencing, whole genome sequencing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3CF0D9-DCB4-4989-52CC-AC0FAE8A2485}"/>
              </a:ext>
            </a:extLst>
          </p:cNvPr>
          <p:cNvSpPr txBox="1"/>
          <p:nvPr/>
        </p:nvSpPr>
        <p:spPr>
          <a:xfrm>
            <a:off x="5697207" y="3305527"/>
            <a:ext cx="2555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expression arrays, mRNA sequencing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91599A-348A-3EE9-DB44-755C28AF4ADC}"/>
              </a:ext>
            </a:extLst>
          </p:cNvPr>
          <p:cNvSpPr txBox="1"/>
          <p:nvPr/>
        </p:nvSpPr>
        <p:spPr>
          <a:xfrm>
            <a:off x="5737094" y="4157535"/>
            <a:ext cx="2640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Western blots, ELISAs, chromatography, </a:t>
            </a:r>
          </a:p>
          <a:p>
            <a:r>
              <a:rPr lang="en-US" dirty="0"/>
              <a:t>mass spectrometry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F9A2DD4-48AA-54E7-79F7-4B7CBF66A537}"/>
              </a:ext>
            </a:extLst>
          </p:cNvPr>
          <p:cNvGrpSpPr/>
          <p:nvPr/>
        </p:nvGrpSpPr>
        <p:grpSpPr>
          <a:xfrm>
            <a:off x="2499675" y="2659965"/>
            <a:ext cx="1918746" cy="1515907"/>
            <a:chOff x="3955941" y="2234474"/>
            <a:chExt cx="1918746" cy="151590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1228A462-309B-7474-A442-1542D2732356}"/>
                </a:ext>
              </a:extLst>
            </p:cNvPr>
            <p:cNvGrpSpPr/>
            <p:nvPr/>
          </p:nvGrpSpPr>
          <p:grpSpPr>
            <a:xfrm>
              <a:off x="3955941" y="2234474"/>
              <a:ext cx="1918746" cy="914400"/>
              <a:chOff x="296666" y="1958144"/>
              <a:chExt cx="1918746" cy="914400"/>
            </a:xfrm>
          </p:grpSpPr>
          <p:sp>
            <p:nvSpPr>
              <p:cNvPr id="31" name="Down Arrow 14">
                <a:extLst>
                  <a:ext uri="{FF2B5EF4-FFF2-40B4-BE49-F238E27FC236}">
                    <a16:creationId xmlns:a16="http://schemas.microsoft.com/office/drawing/2014/main" id="{8598A2B6-A931-A91D-5EF2-673AC088D7C5}"/>
                  </a:ext>
                </a:extLst>
              </p:cNvPr>
              <p:cNvSpPr/>
              <p:nvPr/>
            </p:nvSpPr>
            <p:spPr>
              <a:xfrm rot="16200000">
                <a:off x="1876344" y="2231760"/>
                <a:ext cx="273378" cy="404758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65A3874-6DFE-4FBD-5793-C31E6BCF96C7}"/>
                  </a:ext>
                </a:extLst>
              </p:cNvPr>
              <p:cNvGrpSpPr/>
              <p:nvPr/>
            </p:nvGrpSpPr>
            <p:grpSpPr>
              <a:xfrm>
                <a:off x="296666" y="1958144"/>
                <a:ext cx="1586332" cy="914400"/>
                <a:chOff x="296666" y="1958144"/>
                <a:chExt cx="1586332" cy="914400"/>
              </a:xfrm>
            </p:grpSpPr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66AEB0F4-CE5E-3BA4-12DD-B4EB40A2942E}"/>
                    </a:ext>
                  </a:extLst>
                </p:cNvPr>
                <p:cNvSpPr/>
                <p:nvPr/>
              </p:nvSpPr>
              <p:spPr>
                <a:xfrm>
                  <a:off x="632632" y="1958144"/>
                  <a:ext cx="914400" cy="91440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30A35862-D1A5-1A7C-83E3-27D894CEB8FD}"/>
                    </a:ext>
                  </a:extLst>
                </p:cNvPr>
                <p:cNvSpPr txBox="1"/>
                <p:nvPr/>
              </p:nvSpPr>
              <p:spPr>
                <a:xfrm>
                  <a:off x="296666" y="2151791"/>
                  <a:ext cx="158633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 err="1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rPr>
                    <a:t>Epigenome</a:t>
                  </a:r>
                  <a:endParaRPr lang="en-US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p:grpSp>
        </p:grpSp>
        <p:sp>
          <p:nvSpPr>
            <p:cNvPr id="30" name="Down Arrow 16">
              <a:extLst>
                <a:ext uri="{FF2B5EF4-FFF2-40B4-BE49-F238E27FC236}">
                  <a16:creationId xmlns:a16="http://schemas.microsoft.com/office/drawing/2014/main" id="{B1D774BF-AD15-0D0C-0F76-DEBD2789076A}"/>
                </a:ext>
              </a:extLst>
            </p:cNvPr>
            <p:cNvSpPr/>
            <p:nvPr/>
          </p:nvSpPr>
          <p:spPr>
            <a:xfrm rot="18385547">
              <a:off x="5149882" y="3054454"/>
              <a:ext cx="387957" cy="1003898"/>
            </a:xfrm>
            <a:prstGeom prst="downArrow">
              <a:avLst/>
            </a:prstGeom>
            <a:solidFill>
              <a:schemeClr val="tx1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524AF89F-4AC0-3B01-8C40-21C3BE9E2CC1}"/>
              </a:ext>
            </a:extLst>
          </p:cNvPr>
          <p:cNvSpPr txBox="1"/>
          <p:nvPr/>
        </p:nvSpPr>
        <p:spPr>
          <a:xfrm>
            <a:off x="5697207" y="5513739"/>
            <a:ext cx="2496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Clinical disease, trait, health measure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35971B-563F-F0F9-524D-F5E1C8346459}"/>
              </a:ext>
            </a:extLst>
          </p:cNvPr>
          <p:cNvSpPr txBox="1"/>
          <p:nvPr/>
        </p:nvSpPr>
        <p:spPr>
          <a:xfrm>
            <a:off x="865006" y="1956026"/>
            <a:ext cx="21790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Methylation arrays, RRBS, </a:t>
            </a:r>
          </a:p>
          <a:p>
            <a:r>
              <a:rPr lang="en-US" dirty="0" err="1"/>
              <a:t>CHIPseq</a:t>
            </a:r>
            <a:r>
              <a:rPr lang="en-US" dirty="0"/>
              <a:t>, microRNA sequencing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FC483D-C108-33B9-1913-9BE2943EC154}"/>
              </a:ext>
            </a:extLst>
          </p:cNvPr>
          <p:cNvSpPr txBox="1"/>
          <p:nvPr/>
        </p:nvSpPr>
        <p:spPr>
          <a:xfrm>
            <a:off x="880458" y="4167843"/>
            <a:ext cx="19103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Standard laboratory assays, </a:t>
            </a:r>
          </a:p>
          <a:p>
            <a:r>
              <a:rPr lang="en-US" dirty="0"/>
              <a:t>mass spectrometry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428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3" grpId="0" animBg="1"/>
      <p:bldP spid="24" grpId="0" animBg="1"/>
      <p:bldP spid="25" grpId="0"/>
      <p:bldP spid="26" grpId="0"/>
      <p:bldP spid="27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28799-DC69-A3C1-AC57-2B12DA740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Utility for Understanding Disease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179CF-15F4-EADB-1591-8A99B2DB6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DNA</a:t>
            </a:r>
          </a:p>
          <a:p>
            <a:pPr lvl="1"/>
            <a:r>
              <a:rPr lang="en-US" dirty="0"/>
              <a:t>Largely stable over time and across tissues</a:t>
            </a:r>
          </a:p>
          <a:p>
            <a:pPr lvl="1"/>
            <a:r>
              <a:rPr lang="en-US" dirty="0"/>
              <a:t>Highly predictive for monogenic disorders, less so complex adult-onset traits</a:t>
            </a:r>
          </a:p>
          <a:p>
            <a:r>
              <a:rPr lang="en-US" dirty="0"/>
              <a:t>Transcripts, protein levels, epigenetics, metabolomics </a:t>
            </a:r>
          </a:p>
          <a:p>
            <a:pPr lvl="1"/>
            <a:r>
              <a:rPr lang="en-US" dirty="0"/>
              <a:t>More challenging to collect</a:t>
            </a:r>
          </a:p>
          <a:p>
            <a:pPr lvl="1"/>
            <a:r>
              <a:rPr lang="en-US" dirty="0"/>
              <a:t>Directionality of effect unclear</a:t>
            </a:r>
          </a:p>
          <a:p>
            <a:pPr lvl="1"/>
            <a:r>
              <a:rPr lang="en-US" dirty="0"/>
              <a:t>Tissue and cell-type specific</a:t>
            </a:r>
          </a:p>
          <a:p>
            <a:pPr lvl="1"/>
            <a:r>
              <a:rPr lang="en-US" dirty="0"/>
              <a:t>Changes over time and in response to environment</a:t>
            </a:r>
          </a:p>
        </p:txBody>
      </p:sp>
    </p:spTree>
    <p:extLst>
      <p:ext uri="{BB962C8B-B14F-4D97-AF65-F5344CB8AC3E}">
        <p14:creationId xmlns:p14="http://schemas.microsoft.com/office/powerpoint/2010/main" val="874904311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ndard" id="{AAC1544E-5D22-4B3A-BA83-2B75DE8E93B7}" vid="{AB9C5ED1-3B56-4629-8215-976197A697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3237</TotalTime>
  <Words>1946</Words>
  <Application>Microsoft Office PowerPoint</Application>
  <PresentationFormat>On-screen Show (4:3)</PresentationFormat>
  <Paragraphs>401</Paragraphs>
  <Slides>50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60" baseType="lpstr">
      <vt:lpstr>-apple-system</vt:lpstr>
      <vt:lpstr>Arial</vt:lpstr>
      <vt:lpstr>Arial Black</vt:lpstr>
      <vt:lpstr>Calibri</vt:lpstr>
      <vt:lpstr>Calibri Light</vt:lpstr>
      <vt:lpstr>Franklin Gothic Demi</vt:lpstr>
      <vt:lpstr>Gautami</vt:lpstr>
      <vt:lpstr>Lucida Grande</vt:lpstr>
      <vt:lpstr>Wingdings</vt:lpstr>
      <vt:lpstr>Standard</vt:lpstr>
      <vt:lpstr>PowerPoint Presentation</vt:lpstr>
      <vt:lpstr>Translational Bioinformatics</vt:lpstr>
      <vt:lpstr>Translational Bioinformatics</vt:lpstr>
      <vt:lpstr>Components of Translational Research</vt:lpstr>
      <vt:lpstr>Translational Bioinformatics</vt:lpstr>
      <vt:lpstr>Omics</vt:lpstr>
      <vt:lpstr>Omics</vt:lpstr>
      <vt:lpstr>The Central Dogma of Biology</vt:lpstr>
      <vt:lpstr>Utility for Understanding Disease</vt:lpstr>
      <vt:lpstr>The Central Dogma of Biology</vt:lpstr>
      <vt:lpstr>Sequence-based Omics</vt:lpstr>
      <vt:lpstr>History Sequence-based Omics</vt:lpstr>
      <vt:lpstr>DNA Sequencing</vt:lpstr>
      <vt:lpstr>DNA Sequencing</vt:lpstr>
      <vt:lpstr>DNA Sequencing </vt:lpstr>
      <vt:lpstr>Sequencing by Synthesis</vt:lpstr>
      <vt:lpstr>GATK Best Practices</vt:lpstr>
      <vt:lpstr>WGSA</vt:lpstr>
      <vt:lpstr>Application Warfarin Dosing</vt:lpstr>
      <vt:lpstr>RNA Sequencing</vt:lpstr>
      <vt:lpstr>RNA Sequencing</vt:lpstr>
      <vt:lpstr>RNA Sequencing </vt:lpstr>
      <vt:lpstr>Transcript and Transcript Splice Variant Synthesis is Dynamic</vt:lpstr>
      <vt:lpstr>Why analyze the transcriptome?</vt:lpstr>
      <vt:lpstr>Limitations of transcriptome analysis</vt:lpstr>
      <vt:lpstr>GIGO</vt:lpstr>
      <vt:lpstr>Sample Collection and Processing</vt:lpstr>
      <vt:lpstr>Normalization of transcript data</vt:lpstr>
      <vt:lpstr>Application – Leukemia </vt:lpstr>
      <vt:lpstr>        Epigenetics</vt:lpstr>
      <vt:lpstr>Epigenetics </vt:lpstr>
      <vt:lpstr>DNA methylation</vt:lpstr>
      <vt:lpstr>Bisulfite Conversion</vt:lpstr>
      <vt:lpstr>Application Methylation Clock for Aging</vt:lpstr>
      <vt:lpstr>MS-based Omics</vt:lpstr>
      <vt:lpstr>Mass Spectrometry (MS)</vt:lpstr>
      <vt:lpstr>Mass Spectrometry</vt:lpstr>
      <vt:lpstr>Mass Spectra</vt:lpstr>
      <vt:lpstr>Proteomics</vt:lpstr>
      <vt:lpstr>Why Proteins? </vt:lpstr>
      <vt:lpstr>Untargeted Proteomics Analyses</vt:lpstr>
      <vt:lpstr>Application Alzheimer’s Disease</vt:lpstr>
      <vt:lpstr>Metabolomics</vt:lpstr>
      <vt:lpstr>What is Metabolomics? </vt:lpstr>
      <vt:lpstr>Limitations</vt:lpstr>
      <vt:lpstr>Application Metabolomic profiles predict individual multidisease outcomes</vt:lpstr>
      <vt:lpstr>Integrating Results</vt:lpstr>
      <vt:lpstr>Application Metabolomic architecture of obesity implicates metabolonic lactone sulfate in cardiometabolic disease</vt:lpstr>
      <vt:lpstr>Where are we going?</vt:lpstr>
      <vt:lpstr>Questions</vt:lpstr>
    </vt:vector>
  </TitlesOfParts>
  <Company>Wake Forest Baptist Medical Center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Nicholette (Palmer) Allred</dc:creator>
  <cp:lastModifiedBy>Nicholette (Palmer) Allred</cp:lastModifiedBy>
  <cp:revision>55</cp:revision>
  <dcterms:created xsi:type="dcterms:W3CDTF">2023-05-30T14:18:59Z</dcterms:created>
  <dcterms:modified xsi:type="dcterms:W3CDTF">2023-06-02T11:45:59Z</dcterms:modified>
</cp:coreProperties>
</file>

<file path=docProps/thumbnail.jpeg>
</file>